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61" r:id="rId1"/>
  </p:sldMasterIdLst>
  <p:notesMasterIdLst>
    <p:notesMasterId r:id="rId18"/>
  </p:notesMasterIdLst>
  <p:sldIdLst>
    <p:sldId id="270" r:id="rId2"/>
    <p:sldId id="256" r:id="rId3"/>
    <p:sldId id="261" r:id="rId4"/>
    <p:sldId id="277" r:id="rId5"/>
    <p:sldId id="274" r:id="rId6"/>
    <p:sldId id="259" r:id="rId7"/>
    <p:sldId id="258" r:id="rId8"/>
    <p:sldId id="257" r:id="rId9"/>
    <p:sldId id="265" r:id="rId10"/>
    <p:sldId id="267" r:id="rId11"/>
    <p:sldId id="278" r:id="rId12"/>
    <p:sldId id="279" r:id="rId13"/>
    <p:sldId id="272" r:id="rId14"/>
    <p:sldId id="264" r:id="rId15"/>
    <p:sldId id="269" r:id="rId16"/>
    <p:sldId id="276"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aniella Mark"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85A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CC993D-5FB5-4208-B9B7-8140ED1AD51B}">
  <a:tblStyle styleId="{B3CC993D-5FB5-4208-B9B7-8140ED1AD51B}"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17"/>
    <p:restoredTop sz="93621"/>
  </p:normalViewPr>
  <p:slideViewPr>
    <p:cSldViewPr snapToGrid="0">
      <p:cViewPr varScale="1">
        <p:scale>
          <a:sx n="155" d="100"/>
          <a:sy n="155" d="100"/>
        </p:scale>
        <p:origin x="192" y="232"/>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3884612"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SzPts val="1400"/>
              <a:buNone/>
              <a:defRPr sz="1200" b="0"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8685212"/>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a:t>
            </a:fld>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6" name="Google Shape;9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smtClean="0">
                <a:solidFill>
                  <a:srgbClr val="000000"/>
                </a:solidFill>
                <a:latin typeface="Calibri"/>
                <a:ea typeface="Calibri"/>
                <a:cs typeface="Calibri"/>
                <a:sym typeface="Calibri"/>
              </a:rPr>
              <a:t>10</a:t>
            </a:fld>
            <a:endParaRPr lang="en-US" dirty="0"/>
          </a:p>
        </p:txBody>
      </p:sp>
    </p:spTree>
    <p:extLst>
      <p:ext uri="{BB962C8B-B14F-4D97-AF65-F5344CB8AC3E}">
        <p14:creationId xmlns:p14="http://schemas.microsoft.com/office/powerpoint/2010/main" val="36639958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0" name="Google Shape;150;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13"/>
        <p:cNvGrpSpPr/>
        <p:nvPr/>
      </p:nvGrpSpPr>
      <p:grpSpPr>
        <a:xfrm>
          <a:off x="0" y="0"/>
          <a:ext cx="0" cy="0"/>
          <a:chOff x="0" y="0"/>
          <a:chExt cx="0" cy="0"/>
        </a:xfrm>
      </p:grpSpPr>
      <p:grpSp>
        <p:nvGrpSpPr>
          <p:cNvPr id="14" name="Google Shape;14;p2"/>
          <p:cNvGrpSpPr/>
          <p:nvPr/>
        </p:nvGrpSpPr>
        <p:grpSpPr>
          <a:xfrm>
            <a:off x="6098378" y="5"/>
            <a:ext cx="3045625" cy="2030570"/>
            <a:chOff x="6098378" y="5"/>
            <a:chExt cx="3045625" cy="2030570"/>
          </a:xfrm>
        </p:grpSpPr>
        <p:sp>
          <p:nvSpPr>
            <p:cNvPr id="15" name="Google Shape;15;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 name="Google Shape;20;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1" name="Google Shape;21;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22" name="Google Shape;22;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3490391" y="2256562"/>
            <a:ext cx="5433900" cy="4743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3000"/>
              <a:buNone/>
              <a:defRPr sz="2800" b="0" i="0">
                <a:solidFill>
                  <a:schemeClr val="lt1"/>
                </a:solidFill>
                <a:latin typeface="Helvetica Neue Light"/>
                <a:ea typeface="Helvetica Neue Light"/>
                <a:cs typeface="Helvetica Neue Light"/>
                <a:sym typeface="Helvetica Neue Light"/>
              </a:defRPr>
            </a:lvl1pPr>
            <a:lvl2pPr lvl="1" algn="l" rtl="0">
              <a:spcBef>
                <a:spcPts val="0"/>
              </a:spcBef>
              <a:spcAft>
                <a:spcPts val="0"/>
              </a:spcAft>
              <a:buSzPts val="3000"/>
              <a:buNone/>
              <a:defRPr/>
            </a:lvl2pPr>
            <a:lvl3pPr lvl="2" algn="l" rtl="0">
              <a:spcBef>
                <a:spcPts val="0"/>
              </a:spcBef>
              <a:spcAft>
                <a:spcPts val="0"/>
              </a:spcAft>
              <a:buSzPts val="3000"/>
              <a:buNone/>
              <a:defRPr/>
            </a:lvl3pPr>
            <a:lvl4pPr lvl="3" algn="l" rtl="0">
              <a:spcBef>
                <a:spcPts val="0"/>
              </a:spcBef>
              <a:spcAft>
                <a:spcPts val="0"/>
              </a:spcAft>
              <a:buSzPts val="3000"/>
              <a:buNone/>
              <a:defRPr/>
            </a:lvl4pPr>
            <a:lvl5pPr lvl="4" algn="l" rtl="0">
              <a:spcBef>
                <a:spcPts val="0"/>
              </a:spcBef>
              <a:spcAft>
                <a:spcPts val="0"/>
              </a:spcAft>
              <a:buSzPts val="3000"/>
              <a:buNone/>
              <a:defRPr/>
            </a:lvl5pPr>
            <a:lvl6pPr lvl="5" algn="l" rtl="0">
              <a:spcBef>
                <a:spcPts val="0"/>
              </a:spcBef>
              <a:spcAft>
                <a:spcPts val="0"/>
              </a:spcAft>
              <a:buSzPts val="3000"/>
              <a:buNone/>
              <a:defRPr/>
            </a:lvl6pPr>
            <a:lvl7pPr lvl="6" algn="l" rtl="0">
              <a:spcBef>
                <a:spcPts val="0"/>
              </a:spcBef>
              <a:spcAft>
                <a:spcPts val="0"/>
              </a:spcAft>
              <a:buSzPts val="3000"/>
              <a:buNone/>
              <a:defRPr/>
            </a:lvl7pPr>
            <a:lvl8pPr lvl="7" algn="l" rtl="0">
              <a:spcBef>
                <a:spcPts val="0"/>
              </a:spcBef>
              <a:spcAft>
                <a:spcPts val="0"/>
              </a:spcAft>
              <a:buSzPts val="3000"/>
              <a:buNone/>
              <a:defRPr/>
            </a:lvl8pPr>
            <a:lvl9pPr lvl="8" algn="l" rtl="0">
              <a:spcBef>
                <a:spcPts val="0"/>
              </a:spcBef>
              <a:spcAft>
                <a:spcPts val="0"/>
              </a:spcAft>
              <a:buSzPts val="3000"/>
              <a:buNone/>
              <a:defRPr/>
            </a:lvl9pPr>
          </a:lstStyle>
          <a:p>
            <a:endParaRPr/>
          </a:p>
        </p:txBody>
      </p:sp>
      <p:sp>
        <p:nvSpPr>
          <p:cNvPr id="87" name="Google Shape;87;p13"/>
          <p:cNvSpPr txBox="1">
            <a:spLocks noGrp="1"/>
          </p:cNvSpPr>
          <p:nvPr>
            <p:ph type="subTitle" idx="1"/>
          </p:nvPr>
        </p:nvSpPr>
        <p:spPr>
          <a:xfrm>
            <a:off x="3490391" y="2801380"/>
            <a:ext cx="3613200" cy="587700"/>
          </a:xfrm>
          <a:prstGeom prst="rect">
            <a:avLst/>
          </a:prstGeom>
          <a:noFill/>
          <a:ln>
            <a:noFill/>
          </a:ln>
        </p:spPr>
        <p:txBody>
          <a:bodyPr spcFirstLastPara="1" wrap="square" lIns="91425" tIns="45700" rIns="91425" bIns="45700" anchor="t" anchorCtr="0">
            <a:noAutofit/>
          </a:bodyPr>
          <a:lstStyle>
            <a:lvl1pPr lvl="0" algn="l" rtl="0">
              <a:spcBef>
                <a:spcPts val="360"/>
              </a:spcBef>
              <a:spcAft>
                <a:spcPts val="0"/>
              </a:spcAft>
              <a:buSzPts val="1800"/>
              <a:buNone/>
              <a:defRPr sz="1800" b="0" i="0">
                <a:solidFill>
                  <a:srgbClr val="FFFFFF"/>
                </a:solidFill>
                <a:latin typeface="Helvetica Neue Light"/>
                <a:ea typeface="Helvetica Neue Light"/>
                <a:cs typeface="Helvetica Neue Light"/>
                <a:sym typeface="Helvetica Neue Light"/>
              </a:defRPr>
            </a:lvl1pPr>
            <a:lvl2pPr lvl="1" algn="ctr" rtl="0">
              <a:spcBef>
                <a:spcPts val="440"/>
              </a:spcBef>
              <a:spcAft>
                <a:spcPts val="0"/>
              </a:spcAft>
              <a:buSzPts val="2200"/>
              <a:buNone/>
              <a:defRPr>
                <a:solidFill>
                  <a:srgbClr val="888888"/>
                </a:solidFill>
              </a:defRPr>
            </a:lvl2pPr>
            <a:lvl3pPr lvl="2" algn="ctr" rtl="0">
              <a:spcBef>
                <a:spcPts val="360"/>
              </a:spcBef>
              <a:spcAft>
                <a:spcPts val="0"/>
              </a:spcAft>
              <a:buSzPts val="1800"/>
              <a:buNone/>
              <a:defRPr>
                <a:solidFill>
                  <a:srgbClr val="888888"/>
                </a:solidFill>
              </a:defRPr>
            </a:lvl3pPr>
            <a:lvl4pPr lvl="3" algn="ctr" rtl="0">
              <a:spcBef>
                <a:spcPts val="360"/>
              </a:spcBef>
              <a:spcAft>
                <a:spcPts val="0"/>
              </a:spcAft>
              <a:buSzPts val="1800"/>
              <a:buNone/>
              <a:defRPr>
                <a:solidFill>
                  <a:srgbClr val="888888"/>
                </a:solidFill>
              </a:defRPr>
            </a:lvl4pPr>
            <a:lvl5pPr lvl="4" algn="ctr" rtl="0">
              <a:spcBef>
                <a:spcPts val="360"/>
              </a:spcBef>
              <a:spcAft>
                <a:spcPts val="0"/>
              </a:spcAft>
              <a:buSzPts val="1800"/>
              <a:buNone/>
              <a:defRPr>
                <a:solidFill>
                  <a:srgbClr val="888888"/>
                </a:solidFill>
              </a:defRPr>
            </a:lvl5pPr>
            <a:lvl6pPr lvl="5" algn="ctr" rtl="0">
              <a:spcBef>
                <a:spcPts val="400"/>
              </a:spcBef>
              <a:spcAft>
                <a:spcPts val="0"/>
              </a:spcAft>
              <a:buClr>
                <a:srgbClr val="888888"/>
              </a:buClr>
              <a:buSzPts val="2000"/>
              <a:buNone/>
              <a:defRPr>
                <a:solidFill>
                  <a:srgbClr val="888888"/>
                </a:solidFill>
              </a:defRPr>
            </a:lvl6pPr>
            <a:lvl7pPr lvl="6" algn="ctr" rtl="0">
              <a:spcBef>
                <a:spcPts val="1600"/>
              </a:spcBef>
              <a:spcAft>
                <a:spcPts val="0"/>
              </a:spcAft>
              <a:buClr>
                <a:srgbClr val="888888"/>
              </a:buClr>
              <a:buSzPts val="2000"/>
              <a:buNone/>
              <a:defRPr>
                <a:solidFill>
                  <a:srgbClr val="888888"/>
                </a:solidFill>
              </a:defRPr>
            </a:lvl7pPr>
            <a:lvl8pPr lvl="7" algn="ctr" rtl="0">
              <a:spcBef>
                <a:spcPts val="1600"/>
              </a:spcBef>
              <a:spcAft>
                <a:spcPts val="0"/>
              </a:spcAft>
              <a:buClr>
                <a:srgbClr val="888888"/>
              </a:buClr>
              <a:buSzPts val="2000"/>
              <a:buNone/>
              <a:defRPr>
                <a:solidFill>
                  <a:srgbClr val="888888"/>
                </a:solidFill>
              </a:defRPr>
            </a:lvl8pPr>
            <a:lvl9pPr lvl="8" algn="ctr" rtl="0">
              <a:spcBef>
                <a:spcPts val="1600"/>
              </a:spcBef>
              <a:spcAft>
                <a:spcPts val="1600"/>
              </a:spcAft>
              <a:buClr>
                <a:srgbClr val="888888"/>
              </a:buClr>
              <a:buSzPts val="2000"/>
              <a:buNone/>
              <a:defRPr>
                <a:solidFill>
                  <a:srgbClr val="888888"/>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xfrm>
            <a:off x="165100" y="96837"/>
            <a:ext cx="8448600" cy="6747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3000"/>
              <a:buNone/>
              <a:defRPr/>
            </a:lvl1pPr>
            <a:lvl2pPr lvl="1" algn="l" rtl="0">
              <a:spcBef>
                <a:spcPts val="0"/>
              </a:spcBef>
              <a:spcAft>
                <a:spcPts val="0"/>
              </a:spcAft>
              <a:buSzPts val="3000"/>
              <a:buNone/>
              <a:defRPr/>
            </a:lvl2pPr>
            <a:lvl3pPr lvl="2" algn="l" rtl="0">
              <a:spcBef>
                <a:spcPts val="0"/>
              </a:spcBef>
              <a:spcAft>
                <a:spcPts val="0"/>
              </a:spcAft>
              <a:buSzPts val="3000"/>
              <a:buNone/>
              <a:defRPr/>
            </a:lvl3pPr>
            <a:lvl4pPr lvl="3" algn="l" rtl="0">
              <a:spcBef>
                <a:spcPts val="0"/>
              </a:spcBef>
              <a:spcAft>
                <a:spcPts val="0"/>
              </a:spcAft>
              <a:buSzPts val="3000"/>
              <a:buNone/>
              <a:defRPr/>
            </a:lvl4pPr>
            <a:lvl5pPr lvl="4" algn="l" rtl="0">
              <a:spcBef>
                <a:spcPts val="0"/>
              </a:spcBef>
              <a:spcAft>
                <a:spcPts val="0"/>
              </a:spcAft>
              <a:buSzPts val="3000"/>
              <a:buNone/>
              <a:defRPr/>
            </a:lvl5pPr>
            <a:lvl6pPr lvl="5" algn="l" rtl="0">
              <a:spcBef>
                <a:spcPts val="0"/>
              </a:spcBef>
              <a:spcAft>
                <a:spcPts val="0"/>
              </a:spcAft>
              <a:buSzPts val="3000"/>
              <a:buNone/>
              <a:defRPr/>
            </a:lvl6pPr>
            <a:lvl7pPr lvl="6" algn="l" rtl="0">
              <a:spcBef>
                <a:spcPts val="0"/>
              </a:spcBef>
              <a:spcAft>
                <a:spcPts val="0"/>
              </a:spcAft>
              <a:buSzPts val="3000"/>
              <a:buNone/>
              <a:defRPr/>
            </a:lvl7pPr>
            <a:lvl8pPr lvl="7" algn="l" rtl="0">
              <a:spcBef>
                <a:spcPts val="0"/>
              </a:spcBef>
              <a:spcAft>
                <a:spcPts val="0"/>
              </a:spcAft>
              <a:buSzPts val="3000"/>
              <a:buNone/>
              <a:defRPr/>
            </a:lvl8pPr>
            <a:lvl9pPr lvl="8" algn="l" rtl="0">
              <a:spcBef>
                <a:spcPts val="0"/>
              </a:spcBef>
              <a:spcAft>
                <a:spcPts val="0"/>
              </a:spcAft>
              <a:buSzPts val="3000"/>
              <a:buNone/>
              <a:defRPr/>
            </a:lvl9pPr>
          </a:lstStyle>
          <a:p>
            <a:endParaRPr/>
          </a:p>
        </p:txBody>
      </p:sp>
      <p:sp>
        <p:nvSpPr>
          <p:cNvPr id="90" name="Google Shape;90;p14"/>
          <p:cNvSpPr txBox="1">
            <a:spLocks noGrp="1"/>
          </p:cNvSpPr>
          <p:nvPr>
            <p:ph type="body" idx="1"/>
          </p:nvPr>
        </p:nvSpPr>
        <p:spPr>
          <a:xfrm>
            <a:off x="238125" y="1200150"/>
            <a:ext cx="8448600" cy="3394200"/>
          </a:xfrm>
          <a:prstGeom prst="rect">
            <a:avLst/>
          </a:prstGeom>
          <a:noFill/>
          <a:ln>
            <a:noFill/>
          </a:ln>
        </p:spPr>
        <p:txBody>
          <a:bodyPr spcFirstLastPara="1" wrap="square" lIns="91425" tIns="45700" rIns="91425" bIns="45700" anchor="t" anchorCtr="0">
            <a:noAutofit/>
          </a:bodyPr>
          <a:lstStyle>
            <a:lvl1pPr marL="457200" lvl="0" indent="-342900" algn="l" rtl="0">
              <a:spcBef>
                <a:spcPts val="360"/>
              </a:spcBef>
              <a:spcAft>
                <a:spcPts val="0"/>
              </a:spcAft>
              <a:buSzPts val="1800"/>
              <a:buChar char="●"/>
              <a:defRPr/>
            </a:lvl1pPr>
            <a:lvl2pPr marL="914400" lvl="1" indent="-342900" algn="l" rtl="0">
              <a:spcBef>
                <a:spcPts val="360"/>
              </a:spcBef>
              <a:spcAft>
                <a:spcPts val="0"/>
              </a:spcAft>
              <a:buSzPts val="1800"/>
              <a:buChar char="○"/>
              <a:defRPr/>
            </a:lvl2pPr>
            <a:lvl3pPr marL="1371600" lvl="2" indent="-342900" algn="l" rtl="0">
              <a:spcBef>
                <a:spcPts val="360"/>
              </a:spcBef>
              <a:spcAft>
                <a:spcPts val="0"/>
              </a:spcAft>
              <a:buSzPts val="1800"/>
              <a:buChar char="■"/>
              <a:defRPr/>
            </a:lvl3pPr>
            <a:lvl4pPr marL="1828800" lvl="3" indent="-342900" algn="l" rtl="0">
              <a:spcBef>
                <a:spcPts val="360"/>
              </a:spcBef>
              <a:spcAft>
                <a:spcPts val="0"/>
              </a:spcAft>
              <a:buSzPts val="1800"/>
              <a:buChar char="●"/>
              <a:defRPr/>
            </a:lvl4pPr>
            <a:lvl5pPr marL="2286000" lvl="4" indent="-342900" algn="l" rtl="0">
              <a:spcBef>
                <a:spcPts val="360"/>
              </a:spcBef>
              <a:spcAft>
                <a:spcPts val="0"/>
              </a:spcAft>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1600"/>
              </a:spcBef>
              <a:spcAft>
                <a:spcPts val="0"/>
              </a:spcAft>
              <a:buClr>
                <a:schemeClr val="dk1"/>
              </a:buClr>
              <a:buSzPts val="1800"/>
              <a:buChar char="●"/>
              <a:defRPr/>
            </a:lvl7pPr>
            <a:lvl8pPr marL="3657600" lvl="7" indent="-342900" algn="l" rtl="0">
              <a:spcBef>
                <a:spcPts val="1600"/>
              </a:spcBef>
              <a:spcAft>
                <a:spcPts val="0"/>
              </a:spcAft>
              <a:buClr>
                <a:schemeClr val="dk1"/>
              </a:buClr>
              <a:buSzPts val="1800"/>
              <a:buChar char="○"/>
              <a:defRPr/>
            </a:lvl8pPr>
            <a:lvl9pPr marL="4114800" lvl="8" indent="-342900" algn="l" rtl="0">
              <a:spcBef>
                <a:spcPts val="1600"/>
              </a:spcBef>
              <a:spcAft>
                <a:spcPts val="1600"/>
              </a:spcAft>
              <a:buClr>
                <a:schemeClr val="dk1"/>
              </a:buClr>
              <a:buSzPts val="1800"/>
              <a:buChar char="■"/>
              <a:defRPr/>
            </a:lvl9pPr>
          </a:lstStyle>
          <a:p>
            <a:endParaRPr/>
          </a:p>
        </p:txBody>
      </p:sp>
      <p:sp>
        <p:nvSpPr>
          <p:cNvPr id="91" name="Google Shape;91;p14"/>
          <p:cNvSpPr txBox="1">
            <a:spLocks noGrp="1"/>
          </p:cNvSpPr>
          <p:nvPr>
            <p:ph type="dt" idx="10"/>
          </p:nvPr>
        </p:nvSpPr>
        <p:spPr>
          <a:xfrm>
            <a:off x="238125" y="4822825"/>
            <a:ext cx="2352600" cy="2730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sz="1000">
                <a:solidFill>
                  <a:schemeClr val="lt1"/>
                </a:solidFill>
                <a:latin typeface="Helvetica Neue Light"/>
                <a:ea typeface="Helvetica Neue Light"/>
                <a:cs typeface="Helvetica Neue Light"/>
                <a:sym typeface="Helvetica Neue Light"/>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dirty="0"/>
          </a:p>
        </p:txBody>
      </p:sp>
      <p:sp>
        <p:nvSpPr>
          <p:cNvPr id="92" name="Google Shape;92;p14"/>
          <p:cNvSpPr txBox="1">
            <a:spLocks noGrp="1"/>
          </p:cNvSpPr>
          <p:nvPr>
            <p:ph type="ftr" idx="11"/>
          </p:nvPr>
        </p:nvSpPr>
        <p:spPr>
          <a:xfrm>
            <a:off x="3124200" y="4822825"/>
            <a:ext cx="2895600" cy="2730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dirty="0"/>
          </a:p>
        </p:txBody>
      </p:sp>
      <p:sp>
        <p:nvSpPr>
          <p:cNvPr id="93" name="Google Shape;93;p14"/>
          <p:cNvSpPr txBox="1">
            <a:spLocks noGrp="1"/>
          </p:cNvSpPr>
          <p:nvPr>
            <p:ph type="sldNum" idx="12"/>
          </p:nvPr>
        </p:nvSpPr>
        <p:spPr>
          <a:xfrm>
            <a:off x="6553200" y="4822825"/>
            <a:ext cx="2133600" cy="2730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lt1"/>
              </a:buClr>
              <a:buSzPts val="1000"/>
              <a:buFont typeface="Helvetica Neue Light"/>
              <a:buNone/>
              <a:defRPr sz="1000" b="0" i="0" u="none">
                <a:solidFill>
                  <a:schemeClr val="lt1"/>
                </a:solidFill>
                <a:latin typeface="Helvetica Neue Light"/>
                <a:ea typeface="Helvetica Neue Light"/>
                <a:cs typeface="Helvetica Neue Light"/>
                <a:sym typeface="Helvetica Neue Light"/>
              </a:defRPr>
            </a:lvl1pPr>
            <a:lvl2pPr marL="0" marR="0" lvl="1" indent="0" algn="r" rtl="0">
              <a:lnSpc>
                <a:spcPct val="100000"/>
              </a:lnSpc>
              <a:spcBef>
                <a:spcPts val="0"/>
              </a:spcBef>
              <a:spcAft>
                <a:spcPts val="0"/>
              </a:spcAft>
              <a:buClr>
                <a:schemeClr val="lt1"/>
              </a:buClr>
              <a:buSzPts val="1000"/>
              <a:buFont typeface="Helvetica Neue Light"/>
              <a:buNone/>
              <a:defRPr sz="1000" b="0" i="0" u="none">
                <a:solidFill>
                  <a:schemeClr val="lt1"/>
                </a:solidFill>
                <a:latin typeface="Helvetica Neue Light"/>
                <a:ea typeface="Helvetica Neue Light"/>
                <a:cs typeface="Helvetica Neue Light"/>
                <a:sym typeface="Helvetica Neue Light"/>
              </a:defRPr>
            </a:lvl2pPr>
            <a:lvl3pPr marL="0" marR="0" lvl="2" indent="0" algn="r" rtl="0">
              <a:lnSpc>
                <a:spcPct val="100000"/>
              </a:lnSpc>
              <a:spcBef>
                <a:spcPts val="0"/>
              </a:spcBef>
              <a:spcAft>
                <a:spcPts val="0"/>
              </a:spcAft>
              <a:buClr>
                <a:schemeClr val="lt1"/>
              </a:buClr>
              <a:buSzPts val="1000"/>
              <a:buFont typeface="Helvetica Neue Light"/>
              <a:buNone/>
              <a:defRPr sz="1000" b="0" i="0" u="none">
                <a:solidFill>
                  <a:schemeClr val="lt1"/>
                </a:solidFill>
                <a:latin typeface="Helvetica Neue Light"/>
                <a:ea typeface="Helvetica Neue Light"/>
                <a:cs typeface="Helvetica Neue Light"/>
                <a:sym typeface="Helvetica Neue Light"/>
              </a:defRPr>
            </a:lvl3pPr>
            <a:lvl4pPr marL="0" marR="0" lvl="3" indent="0" algn="r" rtl="0">
              <a:lnSpc>
                <a:spcPct val="100000"/>
              </a:lnSpc>
              <a:spcBef>
                <a:spcPts val="0"/>
              </a:spcBef>
              <a:spcAft>
                <a:spcPts val="0"/>
              </a:spcAft>
              <a:buClr>
                <a:schemeClr val="lt1"/>
              </a:buClr>
              <a:buSzPts val="1000"/>
              <a:buFont typeface="Helvetica Neue Light"/>
              <a:buNone/>
              <a:defRPr sz="1000" b="0" i="0" u="none">
                <a:solidFill>
                  <a:schemeClr val="lt1"/>
                </a:solidFill>
                <a:latin typeface="Helvetica Neue Light"/>
                <a:ea typeface="Helvetica Neue Light"/>
                <a:cs typeface="Helvetica Neue Light"/>
                <a:sym typeface="Helvetica Neue Light"/>
              </a:defRPr>
            </a:lvl4pPr>
            <a:lvl5pPr marL="0" marR="0" lvl="4" indent="0" algn="r" rtl="0">
              <a:lnSpc>
                <a:spcPct val="100000"/>
              </a:lnSpc>
              <a:spcBef>
                <a:spcPts val="0"/>
              </a:spcBef>
              <a:spcAft>
                <a:spcPts val="0"/>
              </a:spcAft>
              <a:buClr>
                <a:schemeClr val="lt1"/>
              </a:buClr>
              <a:buSzPts val="1000"/>
              <a:buFont typeface="Helvetica Neue Light"/>
              <a:buNone/>
              <a:defRPr sz="1000" b="0" i="0" u="none">
                <a:solidFill>
                  <a:schemeClr val="lt1"/>
                </a:solidFill>
                <a:latin typeface="Helvetica Neue Light"/>
                <a:ea typeface="Helvetica Neue Light"/>
                <a:cs typeface="Helvetica Neue Light"/>
                <a:sym typeface="Helvetica Neue Light"/>
              </a:defRPr>
            </a:lvl5pPr>
            <a:lvl6pPr marL="0" marR="0" lvl="5" indent="0" algn="r" rtl="0">
              <a:lnSpc>
                <a:spcPct val="100000"/>
              </a:lnSpc>
              <a:spcBef>
                <a:spcPts val="0"/>
              </a:spcBef>
              <a:spcAft>
                <a:spcPts val="0"/>
              </a:spcAft>
              <a:buClr>
                <a:schemeClr val="lt1"/>
              </a:buClr>
              <a:buSzPts val="1000"/>
              <a:buFont typeface="Helvetica Neue Light"/>
              <a:buNone/>
              <a:defRPr sz="1000" b="0" i="0" u="none">
                <a:solidFill>
                  <a:schemeClr val="lt1"/>
                </a:solidFill>
                <a:latin typeface="Helvetica Neue Light"/>
                <a:ea typeface="Helvetica Neue Light"/>
                <a:cs typeface="Helvetica Neue Light"/>
                <a:sym typeface="Helvetica Neue Light"/>
              </a:defRPr>
            </a:lvl6pPr>
            <a:lvl7pPr marL="0" marR="0" lvl="6" indent="0" algn="r" rtl="0">
              <a:lnSpc>
                <a:spcPct val="100000"/>
              </a:lnSpc>
              <a:spcBef>
                <a:spcPts val="0"/>
              </a:spcBef>
              <a:spcAft>
                <a:spcPts val="0"/>
              </a:spcAft>
              <a:buClr>
                <a:schemeClr val="lt1"/>
              </a:buClr>
              <a:buSzPts val="1000"/>
              <a:buFont typeface="Helvetica Neue Light"/>
              <a:buNone/>
              <a:defRPr sz="1000" b="0" i="0" u="none">
                <a:solidFill>
                  <a:schemeClr val="lt1"/>
                </a:solidFill>
                <a:latin typeface="Helvetica Neue Light"/>
                <a:ea typeface="Helvetica Neue Light"/>
                <a:cs typeface="Helvetica Neue Light"/>
                <a:sym typeface="Helvetica Neue Light"/>
              </a:defRPr>
            </a:lvl7pPr>
            <a:lvl8pPr marL="0" marR="0" lvl="7" indent="0" algn="r" rtl="0">
              <a:lnSpc>
                <a:spcPct val="100000"/>
              </a:lnSpc>
              <a:spcBef>
                <a:spcPts val="0"/>
              </a:spcBef>
              <a:spcAft>
                <a:spcPts val="0"/>
              </a:spcAft>
              <a:buClr>
                <a:schemeClr val="lt1"/>
              </a:buClr>
              <a:buSzPts val="1000"/>
              <a:buFont typeface="Helvetica Neue Light"/>
              <a:buNone/>
              <a:defRPr sz="1000" b="0" i="0" u="none">
                <a:solidFill>
                  <a:schemeClr val="lt1"/>
                </a:solidFill>
                <a:latin typeface="Helvetica Neue Light"/>
                <a:ea typeface="Helvetica Neue Light"/>
                <a:cs typeface="Helvetica Neue Light"/>
                <a:sym typeface="Helvetica Neue Light"/>
              </a:defRPr>
            </a:lvl8pPr>
            <a:lvl9pPr marL="0" marR="0" lvl="8" indent="0" algn="r" rtl="0">
              <a:lnSpc>
                <a:spcPct val="100000"/>
              </a:lnSpc>
              <a:spcBef>
                <a:spcPts val="0"/>
              </a:spcBef>
              <a:spcAft>
                <a:spcPts val="0"/>
              </a:spcAft>
              <a:buClr>
                <a:schemeClr val="lt1"/>
              </a:buClr>
              <a:buSzPts val="1000"/>
              <a:buFont typeface="Helvetica Neue Light"/>
              <a:buNone/>
              <a:defRPr sz="1000" b="0" i="0" u="none">
                <a:solidFill>
                  <a:schemeClr val="lt1"/>
                </a:solidFill>
                <a:latin typeface="Helvetica Neue Light"/>
                <a:ea typeface="Helvetica Neue Light"/>
                <a:cs typeface="Helvetica Neue Light"/>
                <a:sym typeface="Helvetica Neue Light"/>
              </a:defRPr>
            </a:lvl9pPr>
          </a:lstStyle>
          <a:p>
            <a:pPr marL="0" lvl="0" indent="0" algn="r" rtl="0">
              <a:spcBef>
                <a:spcPts val="0"/>
              </a:spcBef>
              <a:spcAft>
                <a:spcPts val="0"/>
              </a:spcAft>
              <a:buNone/>
            </a:pPr>
            <a:fld id="{00000000-1234-1234-1234-123412341234}" type="slidenum">
              <a:rPr lang="en-US"/>
              <a:t>‹#›</a:t>
            </a:fld>
            <a:endParaRPr dirty="0">
              <a:latin typeface="Roboto"/>
              <a:ea typeface="Roboto"/>
              <a:cs typeface="Roboto"/>
              <a:sym typeface="Robo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3"/>
        <p:cNvGrpSpPr/>
        <p:nvPr/>
      </p:nvGrpSpPr>
      <p:grpSpPr>
        <a:xfrm>
          <a:off x="0" y="0"/>
          <a:ext cx="0" cy="0"/>
          <a:chOff x="0" y="0"/>
          <a:chExt cx="0" cy="0"/>
        </a:xfrm>
      </p:grpSpPr>
      <p:grpSp>
        <p:nvGrpSpPr>
          <p:cNvPr id="24" name="Google Shape;24;p3"/>
          <p:cNvGrpSpPr/>
          <p:nvPr/>
        </p:nvGrpSpPr>
        <p:grpSpPr>
          <a:xfrm>
            <a:off x="6098378" y="5"/>
            <a:ext cx="3045625" cy="2030570"/>
            <a:chOff x="6098378" y="5"/>
            <a:chExt cx="3045625" cy="2030570"/>
          </a:xfrm>
        </p:grpSpPr>
        <p:sp>
          <p:nvSpPr>
            <p:cNvPr id="25" name="Google Shape;25;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0" name="Google Shape;30;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31" name="Google Shape;31;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2"/>
        <p:cNvGrpSpPr/>
        <p:nvPr/>
      </p:nvGrpSpPr>
      <p:grpSpPr>
        <a:xfrm>
          <a:off x="0" y="0"/>
          <a:ext cx="0" cy="0"/>
          <a:chOff x="0" y="0"/>
          <a:chExt cx="0" cy="0"/>
        </a:xfrm>
      </p:grpSpPr>
      <p:sp>
        <p:nvSpPr>
          <p:cNvPr id="43" name="Google Shape;43;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4" name="Google Shape;44;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5" name="Google Shape;45;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6" name="Google Shape;46;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9" name="Google Shape;49;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0"/>
        <p:cNvGrpSpPr/>
        <p:nvPr/>
      </p:nvGrpSpPr>
      <p:grpSpPr>
        <a:xfrm>
          <a:off x="0" y="0"/>
          <a:ext cx="0" cy="0"/>
          <a:chOff x="0" y="0"/>
          <a:chExt cx="0" cy="0"/>
        </a:xfrm>
      </p:grpSpPr>
      <p:sp>
        <p:nvSpPr>
          <p:cNvPr id="51" name="Google Shape;5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2" name="Google Shape;52;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53" name="Google Shape;53;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4"/>
        <p:cNvGrpSpPr/>
        <p:nvPr/>
      </p:nvGrpSpPr>
      <p:grpSpPr>
        <a:xfrm>
          <a:off x="0" y="0"/>
          <a:ext cx="0" cy="0"/>
          <a:chOff x="0" y="0"/>
          <a:chExt cx="0" cy="0"/>
        </a:xfrm>
      </p:grpSpPr>
      <p:grpSp>
        <p:nvGrpSpPr>
          <p:cNvPr id="55" name="Google Shape;55;p8"/>
          <p:cNvGrpSpPr/>
          <p:nvPr/>
        </p:nvGrpSpPr>
        <p:grpSpPr>
          <a:xfrm>
            <a:off x="6098378" y="5"/>
            <a:ext cx="3045625" cy="2030570"/>
            <a:chOff x="6098378" y="5"/>
            <a:chExt cx="3045625" cy="2030570"/>
          </a:xfrm>
        </p:grpSpPr>
        <p:sp>
          <p:nvSpPr>
            <p:cNvPr id="56" name="Google Shape;56;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1" name="Google Shape;61;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62" name="Google Shape;62;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65" name="Google Shape;65;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6" name="Google Shape;66;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7" name="Google Shape;67;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8" name="Google Shape;68;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9" name="Google Shape;69;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72" name="Google Shape;72;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3"/>
        <p:cNvGrpSpPr/>
        <p:nvPr/>
      </p:nvGrpSpPr>
      <p:grpSpPr>
        <a:xfrm>
          <a:off x="0" y="0"/>
          <a:ext cx="0" cy="0"/>
          <a:chOff x="0" y="0"/>
          <a:chExt cx="0" cy="0"/>
        </a:xfrm>
      </p:grpSpPr>
      <p:sp>
        <p:nvSpPr>
          <p:cNvPr id="84" name="Google Shape;84;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11" name="Google Shape;11;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12" name="Google Shape;12;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US"/>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hyperlink" Target="https://www.youtube.com/watch?v=6N1p99bLXjk&amp;feature=youtu.b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hyperlink" Target="https://www.r-consortium.org/blog/2020/06/15/from-r-epidemics-consortium-recon-covid-19-challenge-two-paid-consultant-positions"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s://jobs.merck.com/us/en/job/R55261/Associate-Principal-Statistical-Programmer" TargetMode="External"/><Relationship Id="rId2" Type="http://schemas.openxmlformats.org/officeDocument/2006/relationships/image" Target="../media/image15.tiff"/><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hyperlink" Target="mailto:Joseph.Rickert@rstudio.com" TargetMode="External"/><Relationship Id="rId1" Type="http://schemas.openxmlformats.org/officeDocument/2006/relationships/slideLayout" Target="../slideLayouts/slideLayout7.xml"/><Relationship Id="rId4" Type="http://schemas.openxmlformats.org/officeDocument/2006/relationships/hyperlink" Target="https://github.com/joseph-rickert/eRum202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channel/UCDgj5-mFohWZ5irWSFMFcng" TargetMode="External"/><Relationship Id="rId2" Type="http://schemas.openxmlformats.org/officeDocument/2006/relationships/image" Target="../media/image3.tiff"/><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hyperlink" Target="https://calendly.com/rladies/online-meetup"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hyperlink" Target="https://blog.r-hub.io/" TargetMode="External"/><Relationship Id="rId2" Type="http://schemas.openxmlformats.org/officeDocument/2006/relationships/hyperlink" Target="https://docs.r-hub.io/#package-builder" TargetMode="External"/><Relationship Id="rId1" Type="http://schemas.openxmlformats.org/officeDocument/2006/relationships/slideLayout" Target="../slideLayouts/slideLayout11.xml"/><Relationship Id="rId5" Type="http://schemas.openxmlformats.org/officeDocument/2006/relationships/image" Target="../media/image7.tiff"/><Relationship Id="rId4" Type="http://schemas.openxmlformats.org/officeDocument/2006/relationships/hyperlink" Target="https://www.r-consortium.org/"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bit.ly/2MP1lsv" TargetMode="External"/><Relationship Id="rId7" Type="http://schemas.openxmlformats.org/officeDocument/2006/relationships/hyperlink" Target="https://www.pharmar.org/" TargetMode="External"/><Relationship Id="rId2" Type="http://schemas.openxmlformats.org/officeDocument/2006/relationships/hyperlink" Target="https://www.pharmar.org/white-paper/" TargetMode="External"/><Relationship Id="rId1" Type="http://schemas.openxmlformats.org/officeDocument/2006/relationships/slideLayout" Target="../slideLayouts/slideLayout11.xml"/><Relationship Id="rId6" Type="http://schemas.openxmlformats.org/officeDocument/2006/relationships/image" Target="../media/image8.tiff"/><Relationship Id="rId5" Type="http://schemas.openxmlformats.org/officeDocument/2006/relationships/hyperlink" Target="http://riskmetricapp.fissionlabs.com:8000/" TargetMode="External"/><Relationship Id="rId4" Type="http://schemas.openxmlformats.org/officeDocument/2006/relationships/hyperlink" Target="https://github.com/pharmaR/riskmetric"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8" Type="http://schemas.openxmlformats.org/officeDocument/2006/relationships/hyperlink" Target="https://www.r-consortium.org/" TargetMode="External"/><Relationship Id="rId3" Type="http://schemas.openxmlformats.org/officeDocument/2006/relationships/hyperlink" Target="https://web.stanford.edu/~jmc4" TargetMode="External"/><Relationship Id="rId7" Type="http://schemas.openxmlformats.org/officeDocument/2006/relationships/hyperlink" Target="https://web.stanford.edu/~naras" TargetMode="External"/><Relationship Id="rId2" Type="http://schemas.openxmlformats.org/officeDocument/2006/relationships/image" Target="../media/image10.tiff"/><Relationship Id="rId1" Type="http://schemas.openxmlformats.org/officeDocument/2006/relationships/slideLayout" Target="../slideLayouts/slideLayout11.xml"/><Relationship Id="rId6" Type="http://schemas.openxmlformats.org/officeDocument/2006/relationships/hyperlink" Target="https://datascience.stanford.edu/people/chris-mentzel" TargetMode="External"/><Relationship Id="rId5" Type="http://schemas.openxmlformats.org/officeDocument/2006/relationships/hyperlink" Target="https://medicine.yale.edu/profile/michael_kane/" TargetMode="External"/><Relationship Id="rId4" Type="http://schemas.openxmlformats.org/officeDocument/2006/relationships/hyperlink" Target="https://www.people.fas.harvard.edu/~alhil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07D36-A4ED-B24E-A1AF-DB9EBD8D761D}"/>
              </a:ext>
            </a:extLst>
          </p:cNvPr>
          <p:cNvSpPr>
            <a:spLocks noGrp="1"/>
          </p:cNvSpPr>
          <p:nvPr>
            <p:ph type="title"/>
          </p:nvPr>
        </p:nvSpPr>
        <p:spPr>
          <a:xfrm>
            <a:off x="460950" y="1708457"/>
            <a:ext cx="8222100" cy="1402136"/>
          </a:xfrm>
        </p:spPr>
        <p:txBody>
          <a:bodyPr/>
          <a:lstStyle/>
          <a:p>
            <a:r>
              <a:rPr lang="en-US" dirty="0"/>
              <a:t>The R Consortium 2020: adapting to rapid change and global crisis.</a:t>
            </a:r>
          </a:p>
        </p:txBody>
      </p:sp>
      <p:sp>
        <p:nvSpPr>
          <p:cNvPr id="3" name="TextBox 2">
            <a:extLst>
              <a:ext uri="{FF2B5EF4-FFF2-40B4-BE49-F238E27FC236}">
                <a16:creationId xmlns:a16="http://schemas.microsoft.com/office/drawing/2014/main" id="{E16BC087-4037-704B-9555-094A2E1AD91D}"/>
              </a:ext>
            </a:extLst>
          </p:cNvPr>
          <p:cNvSpPr txBox="1"/>
          <p:nvPr/>
        </p:nvSpPr>
        <p:spPr>
          <a:xfrm>
            <a:off x="2008414" y="3363686"/>
            <a:ext cx="4531179" cy="923330"/>
          </a:xfrm>
          <a:prstGeom prst="rect">
            <a:avLst/>
          </a:prstGeom>
          <a:noFill/>
        </p:spPr>
        <p:txBody>
          <a:bodyPr wrap="square" rtlCol="0">
            <a:spAutoFit/>
          </a:bodyPr>
          <a:lstStyle/>
          <a:p>
            <a:r>
              <a:rPr lang="en-US" sz="2000" dirty="0">
                <a:solidFill>
                  <a:schemeClr val="bg1"/>
                </a:solidFill>
              </a:rPr>
              <a:t>eRum 2020</a:t>
            </a:r>
          </a:p>
          <a:p>
            <a:endParaRPr lang="en-US" sz="2000" dirty="0">
              <a:solidFill>
                <a:schemeClr val="bg1"/>
              </a:solidFill>
            </a:endParaRPr>
          </a:p>
          <a:p>
            <a:r>
              <a:rPr lang="en-US" dirty="0">
                <a:solidFill>
                  <a:schemeClr val="bg1"/>
                </a:solidFill>
              </a:rPr>
              <a:t>Joseph Rickert - R Consortium</a:t>
            </a:r>
          </a:p>
        </p:txBody>
      </p:sp>
    </p:spTree>
    <p:extLst>
      <p:ext uri="{BB962C8B-B14F-4D97-AF65-F5344CB8AC3E}">
        <p14:creationId xmlns:p14="http://schemas.microsoft.com/office/powerpoint/2010/main" val="32822064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169CD-E847-D44D-B288-EB921A67715D}"/>
              </a:ext>
            </a:extLst>
          </p:cNvPr>
          <p:cNvSpPr>
            <a:spLocks noGrp="1"/>
          </p:cNvSpPr>
          <p:nvPr>
            <p:ph type="title"/>
          </p:nvPr>
        </p:nvSpPr>
        <p:spPr/>
        <p:txBody>
          <a:bodyPr/>
          <a:lstStyle/>
          <a:p>
            <a:r>
              <a:rPr lang="en-US" dirty="0"/>
              <a:t>First Webinar 5/14/2020</a:t>
            </a:r>
          </a:p>
        </p:txBody>
      </p:sp>
      <p:sp>
        <p:nvSpPr>
          <p:cNvPr id="3" name="Content Placeholder 2">
            <a:extLst>
              <a:ext uri="{FF2B5EF4-FFF2-40B4-BE49-F238E27FC236}">
                <a16:creationId xmlns:a16="http://schemas.microsoft.com/office/drawing/2014/main" id="{B06CC3B9-6D1A-EF4F-AB94-5B69B6C1872F}"/>
              </a:ext>
            </a:extLst>
          </p:cNvPr>
          <p:cNvSpPr>
            <a:spLocks noGrp="1"/>
          </p:cNvSpPr>
          <p:nvPr>
            <p:ph idx="1"/>
          </p:nvPr>
        </p:nvSpPr>
        <p:spPr>
          <a:xfrm>
            <a:off x="347700" y="3043360"/>
            <a:ext cx="8448600" cy="2003303"/>
          </a:xfrm>
        </p:spPr>
        <p:txBody>
          <a:bodyPr>
            <a:normAutofit/>
          </a:bodyPr>
          <a:lstStyle/>
          <a:p>
            <a:r>
              <a:rPr lang="en-US" dirty="0"/>
              <a:t>Alison Hill - </a:t>
            </a:r>
            <a:r>
              <a:rPr lang="en-US" i="1" dirty="0"/>
              <a:t>Modeling COVID19 spread and control: Data needs and challenges</a:t>
            </a:r>
            <a:r>
              <a:rPr lang="en-US" dirty="0"/>
              <a:t> </a:t>
            </a:r>
          </a:p>
          <a:p>
            <a:r>
              <a:rPr lang="en-US" dirty="0"/>
              <a:t>Ryan Hafen - </a:t>
            </a:r>
            <a:r>
              <a:rPr lang="en-US" i="1" dirty="0"/>
              <a:t>Collecting and Visualizing COVID-19 Case Count Data from Multiple Open Sources</a:t>
            </a:r>
            <a:r>
              <a:rPr lang="en-US" dirty="0"/>
              <a:t> </a:t>
            </a:r>
          </a:p>
          <a:p>
            <a:r>
              <a:rPr lang="en-US" dirty="0"/>
              <a:t>Orhun Aydin - </a:t>
            </a:r>
            <a:r>
              <a:rPr lang="en-US" i="1" dirty="0"/>
              <a:t>Spatial and Space-Time Data on COVID-19</a:t>
            </a:r>
            <a:r>
              <a:rPr lang="en-US" dirty="0"/>
              <a:t> by Orhun Aydin</a:t>
            </a:r>
          </a:p>
          <a:p>
            <a:r>
              <a:rPr lang="en-US" dirty="0"/>
              <a:t>Noam Ross - </a:t>
            </a:r>
            <a:r>
              <a:rPr lang="en-US" i="1" dirty="0"/>
              <a:t>Genomic data and the emergence of new diseases</a:t>
            </a:r>
          </a:p>
        </p:txBody>
      </p:sp>
      <p:pic>
        <p:nvPicPr>
          <p:cNvPr id="4" name="Picture 3">
            <a:extLst>
              <a:ext uri="{FF2B5EF4-FFF2-40B4-BE49-F238E27FC236}">
                <a16:creationId xmlns:a16="http://schemas.microsoft.com/office/drawing/2014/main" id="{486A6569-47F9-5744-9D4A-B9D420212936}"/>
              </a:ext>
            </a:extLst>
          </p:cNvPr>
          <p:cNvPicPr>
            <a:picLocks noChangeAspect="1"/>
          </p:cNvPicPr>
          <p:nvPr/>
        </p:nvPicPr>
        <p:blipFill>
          <a:blip r:embed="rId3"/>
          <a:stretch>
            <a:fillRect/>
          </a:stretch>
        </p:blipFill>
        <p:spPr>
          <a:xfrm>
            <a:off x="661060" y="947860"/>
            <a:ext cx="4876800" cy="2095500"/>
          </a:xfrm>
          <a:prstGeom prst="rect">
            <a:avLst/>
          </a:prstGeom>
        </p:spPr>
      </p:pic>
      <p:sp>
        <p:nvSpPr>
          <p:cNvPr id="5" name="Rectangle 4">
            <a:extLst>
              <a:ext uri="{FF2B5EF4-FFF2-40B4-BE49-F238E27FC236}">
                <a16:creationId xmlns:a16="http://schemas.microsoft.com/office/drawing/2014/main" id="{DA605A68-1C0B-6544-84BE-07335204A910}"/>
              </a:ext>
            </a:extLst>
          </p:cNvPr>
          <p:cNvSpPr/>
          <p:nvPr/>
        </p:nvSpPr>
        <p:spPr>
          <a:xfrm>
            <a:off x="5942096" y="1196622"/>
            <a:ext cx="2449967" cy="13751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hlinkClick r:id="rId4"/>
              </a:rPr>
              <a:t>Watch the video</a:t>
            </a:r>
            <a:endParaRPr lang="en-US" sz="2000" dirty="0"/>
          </a:p>
        </p:txBody>
      </p:sp>
    </p:spTree>
    <p:extLst>
      <p:ext uri="{BB962C8B-B14F-4D97-AF65-F5344CB8AC3E}">
        <p14:creationId xmlns:p14="http://schemas.microsoft.com/office/powerpoint/2010/main" val="1691477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1E0AB-C3DF-914F-A76C-09AD03B01180}"/>
              </a:ext>
            </a:extLst>
          </p:cNvPr>
          <p:cNvSpPr>
            <a:spLocks noGrp="1"/>
          </p:cNvSpPr>
          <p:nvPr>
            <p:ph type="title"/>
          </p:nvPr>
        </p:nvSpPr>
        <p:spPr/>
        <p:txBody>
          <a:bodyPr/>
          <a:lstStyle/>
          <a:p>
            <a:r>
              <a:rPr lang="en-US" dirty="0"/>
              <a:t>COVID-19 Data Forum Event</a:t>
            </a:r>
            <a:r>
              <a:rPr lang="en-US" dirty="0">
                <a:sym typeface="Wingdings" pitchFamily="2" charset="2"/>
              </a:rPr>
              <a:t> (Discussion)</a:t>
            </a:r>
            <a:endParaRPr lang="en-US" dirty="0"/>
          </a:p>
        </p:txBody>
      </p:sp>
      <p:sp>
        <p:nvSpPr>
          <p:cNvPr id="3" name="Rectangle 2">
            <a:extLst>
              <a:ext uri="{FF2B5EF4-FFF2-40B4-BE49-F238E27FC236}">
                <a16:creationId xmlns:a16="http://schemas.microsoft.com/office/drawing/2014/main" id="{2311AF43-A941-2844-8084-56ACB8F6336A}"/>
              </a:ext>
            </a:extLst>
          </p:cNvPr>
          <p:cNvSpPr/>
          <p:nvPr/>
        </p:nvSpPr>
        <p:spPr>
          <a:xfrm>
            <a:off x="311700" y="1549400"/>
            <a:ext cx="2050500" cy="2082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FFC000"/>
                </a:solidFill>
              </a:rPr>
              <a:t>Use of Data</a:t>
            </a:r>
          </a:p>
          <a:p>
            <a:r>
              <a:rPr lang="en-US" dirty="0"/>
              <a:t>Short term forecasting</a:t>
            </a:r>
          </a:p>
          <a:p>
            <a:r>
              <a:rPr lang="en-US" dirty="0"/>
              <a:t>Contract tracing </a:t>
            </a:r>
          </a:p>
          <a:p>
            <a:r>
              <a:rPr lang="en-US" dirty="0"/>
              <a:t>Leading Indicators</a:t>
            </a:r>
          </a:p>
          <a:p>
            <a:r>
              <a:rPr lang="en-US" dirty="0"/>
              <a:t>Test accuracy</a:t>
            </a:r>
          </a:p>
          <a:p>
            <a:r>
              <a:rPr lang="en-US" dirty="0"/>
              <a:t>Virus transmission</a:t>
            </a:r>
          </a:p>
          <a:p>
            <a:r>
              <a:rPr lang="en-US" dirty="0"/>
              <a:t>Inform health policies</a:t>
            </a:r>
          </a:p>
        </p:txBody>
      </p:sp>
      <p:sp>
        <p:nvSpPr>
          <p:cNvPr id="4" name="Rectangle 3">
            <a:extLst>
              <a:ext uri="{FF2B5EF4-FFF2-40B4-BE49-F238E27FC236}">
                <a16:creationId xmlns:a16="http://schemas.microsoft.com/office/drawing/2014/main" id="{684B087A-F08B-B845-BADB-A4BA003BA3C5}"/>
              </a:ext>
            </a:extLst>
          </p:cNvPr>
          <p:cNvSpPr/>
          <p:nvPr/>
        </p:nvSpPr>
        <p:spPr>
          <a:xfrm>
            <a:off x="2463799" y="1549400"/>
            <a:ext cx="1854200" cy="2082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FFC000"/>
                </a:solidFill>
              </a:rPr>
              <a:t>Types of Data</a:t>
            </a:r>
          </a:p>
          <a:p>
            <a:r>
              <a:rPr lang="en-US" dirty="0"/>
              <a:t>Case counts</a:t>
            </a:r>
          </a:p>
          <a:p>
            <a:r>
              <a:rPr lang="en-US" dirty="0"/>
              <a:t>Daily new cases</a:t>
            </a:r>
          </a:p>
          <a:p>
            <a:r>
              <a:rPr lang="en-US" dirty="0"/>
              <a:t>Mobility</a:t>
            </a:r>
          </a:p>
          <a:p>
            <a:r>
              <a:rPr lang="en-US" dirty="0"/>
              <a:t>Patient level</a:t>
            </a:r>
          </a:p>
          <a:p>
            <a:r>
              <a:rPr lang="en-US" dirty="0"/>
              <a:t>Surveys</a:t>
            </a:r>
          </a:p>
          <a:p>
            <a:r>
              <a:rPr lang="en-US" dirty="0"/>
              <a:t>Spatial data</a:t>
            </a:r>
          </a:p>
          <a:p>
            <a:r>
              <a:rPr lang="en-US" dirty="0"/>
              <a:t>Resource (PPE, beds)</a:t>
            </a:r>
          </a:p>
        </p:txBody>
      </p:sp>
      <p:sp>
        <p:nvSpPr>
          <p:cNvPr id="6" name="Rectangle 5">
            <a:extLst>
              <a:ext uri="{FF2B5EF4-FFF2-40B4-BE49-F238E27FC236}">
                <a16:creationId xmlns:a16="http://schemas.microsoft.com/office/drawing/2014/main" id="{994DE07E-5D2F-624A-BA8B-C50F76369F7A}"/>
              </a:ext>
            </a:extLst>
          </p:cNvPr>
          <p:cNvSpPr/>
          <p:nvPr/>
        </p:nvSpPr>
        <p:spPr>
          <a:xfrm>
            <a:off x="4419598" y="1549400"/>
            <a:ext cx="1879600" cy="2082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FFC000"/>
                </a:solidFill>
              </a:rPr>
              <a:t>Data issues</a:t>
            </a:r>
          </a:p>
          <a:p>
            <a:r>
              <a:rPr lang="en-US" dirty="0"/>
              <a:t>Lag: infections &amp; hospitalizations</a:t>
            </a:r>
          </a:p>
          <a:p>
            <a:r>
              <a:rPr lang="en-US" dirty="0"/>
              <a:t>Updating</a:t>
            </a:r>
          </a:p>
          <a:p>
            <a:r>
              <a:rPr lang="en-US" dirty="0"/>
              <a:t>Stability</a:t>
            </a:r>
          </a:p>
          <a:p>
            <a:r>
              <a:rPr lang="en-US" dirty="0"/>
              <a:t>Privacy</a:t>
            </a:r>
          </a:p>
        </p:txBody>
      </p:sp>
      <p:sp>
        <p:nvSpPr>
          <p:cNvPr id="7" name="Rectangle 6">
            <a:extLst>
              <a:ext uri="{FF2B5EF4-FFF2-40B4-BE49-F238E27FC236}">
                <a16:creationId xmlns:a16="http://schemas.microsoft.com/office/drawing/2014/main" id="{B6BD97FF-CFA5-9446-9090-531D389BF571}"/>
              </a:ext>
            </a:extLst>
          </p:cNvPr>
          <p:cNvSpPr/>
          <p:nvPr/>
        </p:nvSpPr>
        <p:spPr>
          <a:xfrm>
            <a:off x="6400797" y="1549400"/>
            <a:ext cx="2050500" cy="2082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FFC000"/>
                </a:solidFill>
              </a:rPr>
              <a:t>Organizational Issues</a:t>
            </a:r>
          </a:p>
          <a:p>
            <a:r>
              <a:rPr lang="en-US" dirty="0"/>
              <a:t>Collaboration</a:t>
            </a:r>
          </a:p>
          <a:p>
            <a:r>
              <a:rPr lang="en-US" dirty="0"/>
              <a:t>Standards</a:t>
            </a:r>
          </a:p>
          <a:p>
            <a:r>
              <a:rPr lang="en-US" dirty="0"/>
              <a:t>Sharing</a:t>
            </a:r>
          </a:p>
          <a:p>
            <a:r>
              <a:rPr lang="en-US" dirty="0"/>
              <a:t>Ownership</a:t>
            </a:r>
          </a:p>
        </p:txBody>
      </p:sp>
    </p:spTree>
    <p:extLst>
      <p:ext uri="{BB962C8B-B14F-4D97-AF65-F5344CB8AC3E}">
        <p14:creationId xmlns:p14="http://schemas.microsoft.com/office/powerpoint/2010/main" val="15973601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0C98424-50F2-9F48-AFD1-9AE883C1CF5B}"/>
              </a:ext>
            </a:extLst>
          </p:cNvPr>
          <p:cNvSpPr>
            <a:spLocks noGrp="1"/>
          </p:cNvSpPr>
          <p:nvPr>
            <p:ph type="subTitle" idx="1"/>
          </p:nvPr>
        </p:nvSpPr>
        <p:spPr>
          <a:xfrm>
            <a:off x="367500" y="3122400"/>
            <a:ext cx="4045200" cy="1269300"/>
          </a:xfrm>
        </p:spPr>
        <p:txBody>
          <a:bodyPr/>
          <a:lstStyle/>
          <a:p>
            <a:pPr algn="l">
              <a:buFont typeface="Arial" panose="020B0604020202020204" pitchFamily="34" charset="0"/>
              <a:buChar char="•"/>
            </a:pPr>
            <a:r>
              <a:rPr lang="en-US" dirty="0"/>
              <a:t>7 projects funded</a:t>
            </a:r>
          </a:p>
          <a:p>
            <a:pPr algn="l">
              <a:buFont typeface="Arial" panose="020B0604020202020204" pitchFamily="34" charset="0"/>
              <a:buChar char="•"/>
            </a:pPr>
            <a:r>
              <a:rPr lang="en-US" dirty="0"/>
              <a:t>$105K total</a:t>
            </a:r>
          </a:p>
        </p:txBody>
      </p:sp>
      <p:sp>
        <p:nvSpPr>
          <p:cNvPr id="4" name="Text Placeholder 3">
            <a:extLst>
              <a:ext uri="{FF2B5EF4-FFF2-40B4-BE49-F238E27FC236}">
                <a16:creationId xmlns:a16="http://schemas.microsoft.com/office/drawing/2014/main" id="{4B5B0FB4-E72B-7B47-B46A-1F010A034259}"/>
              </a:ext>
            </a:extLst>
          </p:cNvPr>
          <p:cNvSpPr>
            <a:spLocks noGrp="1"/>
          </p:cNvSpPr>
          <p:nvPr>
            <p:ph type="body" idx="2"/>
          </p:nvPr>
        </p:nvSpPr>
        <p:spPr>
          <a:xfrm>
            <a:off x="4939500" y="374244"/>
            <a:ext cx="3837000" cy="3695100"/>
          </a:xfrm>
        </p:spPr>
        <p:txBody>
          <a:bodyPr/>
          <a:lstStyle/>
          <a:p>
            <a:pPr marL="114300" indent="0">
              <a:buNone/>
            </a:pPr>
            <a:r>
              <a:rPr lang="en-US" dirty="0"/>
              <a:t>Thibaut Jombart</a:t>
            </a:r>
          </a:p>
          <a:p>
            <a:pPr marL="114300" indent="0">
              <a:buNone/>
            </a:pPr>
            <a:r>
              <a:rPr lang="en-US" dirty="0"/>
              <a:t>RECON COVID-19 Challenge:</a:t>
            </a:r>
          </a:p>
          <a:p>
            <a:pPr marL="114300" indent="0">
              <a:buNone/>
            </a:pPr>
            <a:r>
              <a:rPr lang="en-US" dirty="0"/>
              <a:t>aims to bring together the infectious disease modelling, epidemiology and R communities to improve analytics resources for the COVID-19 response via a website which will provide a platform to centralize, curate and update R development tasks relevant to the COVID-19 response.</a:t>
            </a:r>
          </a:p>
        </p:txBody>
      </p:sp>
      <p:sp>
        <p:nvSpPr>
          <p:cNvPr id="5" name="Title 4">
            <a:extLst>
              <a:ext uri="{FF2B5EF4-FFF2-40B4-BE49-F238E27FC236}">
                <a16:creationId xmlns:a16="http://schemas.microsoft.com/office/drawing/2014/main" id="{9BB7265F-9E4F-3243-91FE-E91FB3A0D03E}"/>
              </a:ext>
            </a:extLst>
          </p:cNvPr>
          <p:cNvSpPr>
            <a:spLocks noGrp="1"/>
          </p:cNvSpPr>
          <p:nvPr>
            <p:ph type="title"/>
          </p:nvPr>
        </p:nvSpPr>
        <p:spPr/>
        <p:txBody>
          <a:bodyPr/>
          <a:lstStyle/>
          <a:p>
            <a:r>
              <a:rPr lang="en-US" dirty="0"/>
              <a:t>ISC Funding 2020</a:t>
            </a:r>
            <a:br>
              <a:rPr lang="en-US" dirty="0"/>
            </a:br>
            <a:r>
              <a:rPr lang="en-US" dirty="0"/>
              <a:t>Part 1</a:t>
            </a:r>
          </a:p>
        </p:txBody>
      </p:sp>
      <p:sp>
        <p:nvSpPr>
          <p:cNvPr id="6" name="Rectangle 5">
            <a:extLst>
              <a:ext uri="{FF2B5EF4-FFF2-40B4-BE49-F238E27FC236}">
                <a16:creationId xmlns:a16="http://schemas.microsoft.com/office/drawing/2014/main" id="{ECCF87C9-CFDA-A147-BE88-CBC5E37C7DC0}"/>
              </a:ext>
            </a:extLst>
          </p:cNvPr>
          <p:cNvSpPr/>
          <p:nvPr/>
        </p:nvSpPr>
        <p:spPr>
          <a:xfrm>
            <a:off x="4939500" y="4199788"/>
            <a:ext cx="3673922" cy="38382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2"/>
              </a:rPr>
              <a:t>Read more</a:t>
            </a:r>
            <a:endParaRPr lang="en-US" dirty="0"/>
          </a:p>
        </p:txBody>
      </p:sp>
    </p:spTree>
    <p:extLst>
      <p:ext uri="{BB962C8B-B14F-4D97-AF65-F5344CB8AC3E}">
        <p14:creationId xmlns:p14="http://schemas.microsoft.com/office/powerpoint/2010/main" val="4064037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2A6B5B-362C-D246-9291-FA470C8204D8}"/>
              </a:ext>
            </a:extLst>
          </p:cNvPr>
          <p:cNvPicPr>
            <a:picLocks noChangeAspect="1"/>
          </p:cNvPicPr>
          <p:nvPr/>
        </p:nvPicPr>
        <p:blipFill>
          <a:blip r:embed="rId2"/>
          <a:stretch>
            <a:fillRect/>
          </a:stretch>
        </p:blipFill>
        <p:spPr>
          <a:xfrm>
            <a:off x="535215" y="399609"/>
            <a:ext cx="3036916" cy="3657600"/>
          </a:xfrm>
          <a:prstGeom prst="rect">
            <a:avLst/>
          </a:prstGeom>
        </p:spPr>
      </p:pic>
      <p:sp>
        <p:nvSpPr>
          <p:cNvPr id="5" name="TextBox 4">
            <a:extLst>
              <a:ext uri="{FF2B5EF4-FFF2-40B4-BE49-F238E27FC236}">
                <a16:creationId xmlns:a16="http://schemas.microsoft.com/office/drawing/2014/main" id="{B0077D88-BF73-2C44-8954-222E14A6B8B8}"/>
              </a:ext>
            </a:extLst>
          </p:cNvPr>
          <p:cNvSpPr txBox="1"/>
          <p:nvPr/>
        </p:nvSpPr>
        <p:spPr>
          <a:xfrm>
            <a:off x="990602" y="4231938"/>
            <a:ext cx="1828800" cy="369332"/>
          </a:xfrm>
          <a:prstGeom prst="rect">
            <a:avLst/>
          </a:prstGeom>
          <a:noFill/>
        </p:spPr>
        <p:txBody>
          <a:bodyPr wrap="square" rtlCol="0">
            <a:spAutoFit/>
          </a:bodyPr>
          <a:lstStyle/>
          <a:p>
            <a:r>
              <a:rPr lang="en-US" sz="1800" dirty="0"/>
              <a:t>r-medicine.com</a:t>
            </a:r>
          </a:p>
        </p:txBody>
      </p:sp>
      <p:pic>
        <p:nvPicPr>
          <p:cNvPr id="6" name="Picture 5">
            <a:extLst>
              <a:ext uri="{FF2B5EF4-FFF2-40B4-BE49-F238E27FC236}">
                <a16:creationId xmlns:a16="http://schemas.microsoft.com/office/drawing/2014/main" id="{E806666E-F06E-6046-827B-AD04A292126C}"/>
              </a:ext>
            </a:extLst>
          </p:cNvPr>
          <p:cNvPicPr>
            <a:picLocks noChangeAspect="1"/>
          </p:cNvPicPr>
          <p:nvPr/>
        </p:nvPicPr>
        <p:blipFill>
          <a:blip r:embed="rId3"/>
          <a:stretch>
            <a:fillRect/>
          </a:stretch>
        </p:blipFill>
        <p:spPr>
          <a:xfrm>
            <a:off x="4109359" y="1607534"/>
            <a:ext cx="4521200" cy="2260600"/>
          </a:xfrm>
          <a:prstGeom prst="rect">
            <a:avLst/>
          </a:prstGeom>
        </p:spPr>
      </p:pic>
      <p:sp>
        <p:nvSpPr>
          <p:cNvPr id="7" name="TextBox 6">
            <a:extLst>
              <a:ext uri="{FF2B5EF4-FFF2-40B4-BE49-F238E27FC236}">
                <a16:creationId xmlns:a16="http://schemas.microsoft.com/office/drawing/2014/main" id="{8254562E-E6A2-D548-BF81-F7E835335F2A}"/>
              </a:ext>
            </a:extLst>
          </p:cNvPr>
          <p:cNvSpPr txBox="1"/>
          <p:nvPr/>
        </p:nvSpPr>
        <p:spPr>
          <a:xfrm>
            <a:off x="5524502" y="4189893"/>
            <a:ext cx="2471057" cy="369332"/>
          </a:xfrm>
          <a:prstGeom prst="rect">
            <a:avLst/>
          </a:prstGeom>
          <a:noFill/>
        </p:spPr>
        <p:txBody>
          <a:bodyPr wrap="square" rtlCol="0">
            <a:spAutoFit/>
          </a:bodyPr>
          <a:lstStyle/>
          <a:p>
            <a:r>
              <a:rPr lang="en-US" sz="1800" dirty="0"/>
              <a:t>rinpharma.com</a:t>
            </a:r>
          </a:p>
        </p:txBody>
      </p:sp>
      <p:sp>
        <p:nvSpPr>
          <p:cNvPr id="3" name="Title 2">
            <a:extLst>
              <a:ext uri="{FF2B5EF4-FFF2-40B4-BE49-F238E27FC236}">
                <a16:creationId xmlns:a16="http://schemas.microsoft.com/office/drawing/2014/main" id="{8953A201-ECE4-174D-BF03-EC79B505C3DD}"/>
              </a:ext>
            </a:extLst>
          </p:cNvPr>
          <p:cNvSpPr>
            <a:spLocks noGrp="1"/>
          </p:cNvSpPr>
          <p:nvPr>
            <p:ph type="title"/>
          </p:nvPr>
        </p:nvSpPr>
        <p:spPr>
          <a:xfrm>
            <a:off x="4210756" y="410000"/>
            <a:ext cx="4621544" cy="607800"/>
          </a:xfrm>
        </p:spPr>
        <p:txBody>
          <a:bodyPr/>
          <a:lstStyle/>
          <a:p>
            <a:r>
              <a:rPr lang="en-US" dirty="0"/>
              <a:t>Virtual – but better</a:t>
            </a:r>
          </a:p>
        </p:txBody>
      </p:sp>
    </p:spTree>
    <p:extLst>
      <p:ext uri="{BB962C8B-B14F-4D97-AF65-F5344CB8AC3E}">
        <p14:creationId xmlns:p14="http://schemas.microsoft.com/office/powerpoint/2010/main" val="9996895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3"/>
          <p:cNvSpPr txBox="1">
            <a:spLocks noGrp="1"/>
          </p:cNvSpPr>
          <p:nvPr>
            <p:ph type="title"/>
          </p:nvPr>
        </p:nvSpPr>
        <p:spPr>
          <a:xfrm>
            <a:off x="165100" y="96837"/>
            <a:ext cx="8448675" cy="67468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FFFFFF"/>
              </a:buClr>
              <a:buSzPts val="3200"/>
              <a:buFont typeface="Helvetica Neue Light"/>
              <a:buNone/>
            </a:pPr>
            <a:r>
              <a:rPr lang="en-US" sz="3200" b="1" dirty="0">
                <a:solidFill>
                  <a:schemeClr val="accent2"/>
                </a:solidFill>
                <a:latin typeface="Helvetica Neue"/>
                <a:ea typeface="Helvetica Neue"/>
                <a:cs typeface="Helvetica Neue"/>
                <a:sym typeface="Helvetica Neue"/>
              </a:rPr>
              <a:t>Become a Member Today</a:t>
            </a:r>
            <a:endParaRPr b="1" dirty="0">
              <a:solidFill>
                <a:schemeClr val="accent2"/>
              </a:solidFill>
            </a:endParaRPr>
          </a:p>
        </p:txBody>
      </p:sp>
      <p:sp>
        <p:nvSpPr>
          <p:cNvPr id="153" name="Google Shape;153;p23"/>
          <p:cNvSpPr txBox="1">
            <a:spLocks noGrp="1"/>
          </p:cNvSpPr>
          <p:nvPr>
            <p:ph type="body" idx="1"/>
          </p:nvPr>
        </p:nvSpPr>
        <p:spPr>
          <a:xfrm>
            <a:off x="238125" y="1200150"/>
            <a:ext cx="8448675" cy="3394075"/>
          </a:xfrm>
          <a:prstGeom prst="rect">
            <a:avLst/>
          </a:prstGeom>
          <a:noFill/>
          <a:ln>
            <a:noFill/>
          </a:ln>
        </p:spPr>
        <p:txBody>
          <a:bodyPr spcFirstLastPara="1" wrap="square" lIns="91425" tIns="45700" rIns="91425" bIns="45700" anchor="t" anchorCtr="0">
            <a:noAutofit/>
          </a:bodyPr>
          <a:lstStyle/>
          <a:p>
            <a:pPr marL="0" marR="0" lvl="0" indent="-177800" algn="l" rtl="0">
              <a:lnSpc>
                <a:spcPct val="100000"/>
              </a:lnSpc>
              <a:spcBef>
                <a:spcPts val="560"/>
              </a:spcBef>
              <a:spcAft>
                <a:spcPts val="0"/>
              </a:spcAft>
              <a:buClr>
                <a:srgbClr val="0230AC"/>
              </a:buClr>
              <a:buSzPts val="2800"/>
              <a:buFont typeface="Arial"/>
              <a:buChar char="•"/>
            </a:pPr>
            <a:endParaRPr sz="2800" dirty="0">
              <a:solidFill>
                <a:schemeClr val="dk1"/>
              </a:solidFill>
              <a:latin typeface="Helvetica Neue Light"/>
              <a:ea typeface="Helvetica Neue Light"/>
              <a:cs typeface="Helvetica Neue Light"/>
              <a:sym typeface="Helvetica Neue Light"/>
            </a:endParaRPr>
          </a:p>
          <a:p>
            <a:pPr marL="342900" marR="0" lvl="0" indent="-165100" algn="l" rtl="0">
              <a:spcBef>
                <a:spcPts val="560"/>
              </a:spcBef>
              <a:spcAft>
                <a:spcPts val="0"/>
              </a:spcAft>
              <a:buClr>
                <a:srgbClr val="0230AC"/>
              </a:buClr>
              <a:buSzPts val="2800"/>
              <a:buFont typeface="Arial"/>
              <a:buNone/>
            </a:pPr>
            <a:endParaRPr sz="2800" b="0" i="0" u="none" dirty="0">
              <a:solidFill>
                <a:schemeClr val="dk1"/>
              </a:solidFill>
              <a:latin typeface="Helvetica Neue Light"/>
              <a:ea typeface="Helvetica Neue Light"/>
              <a:cs typeface="Helvetica Neue Light"/>
              <a:sym typeface="Helvetica Neue Light"/>
            </a:endParaRPr>
          </a:p>
        </p:txBody>
      </p:sp>
      <p:pic>
        <p:nvPicPr>
          <p:cNvPr id="2" name="Picture 1">
            <a:extLst>
              <a:ext uri="{FF2B5EF4-FFF2-40B4-BE49-F238E27FC236}">
                <a16:creationId xmlns:a16="http://schemas.microsoft.com/office/drawing/2014/main" id="{789E9A34-A7F0-F947-9337-5F21AB8CD659}"/>
              </a:ext>
            </a:extLst>
          </p:cNvPr>
          <p:cNvPicPr>
            <a:picLocks noChangeAspect="1"/>
          </p:cNvPicPr>
          <p:nvPr/>
        </p:nvPicPr>
        <p:blipFill>
          <a:blip r:embed="rId3"/>
          <a:stretch>
            <a:fillRect/>
          </a:stretch>
        </p:blipFill>
        <p:spPr>
          <a:xfrm>
            <a:off x="1312862" y="884237"/>
            <a:ext cx="6299200" cy="40259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17D1CCC-ABB9-C246-ACA7-8FCAC8D193B4}"/>
              </a:ext>
            </a:extLst>
          </p:cNvPr>
          <p:cNvPicPr>
            <a:picLocks noChangeAspect="1"/>
          </p:cNvPicPr>
          <p:nvPr/>
        </p:nvPicPr>
        <p:blipFill>
          <a:blip r:embed="rId2"/>
          <a:stretch>
            <a:fillRect/>
          </a:stretch>
        </p:blipFill>
        <p:spPr>
          <a:xfrm>
            <a:off x="2204692" y="482600"/>
            <a:ext cx="4734617" cy="4178300"/>
          </a:xfrm>
          <a:prstGeom prst="rect">
            <a:avLst/>
          </a:prstGeom>
        </p:spPr>
      </p:pic>
      <p:sp>
        <p:nvSpPr>
          <p:cNvPr id="3" name="TextBox 2">
            <a:extLst>
              <a:ext uri="{FF2B5EF4-FFF2-40B4-BE49-F238E27FC236}">
                <a16:creationId xmlns:a16="http://schemas.microsoft.com/office/drawing/2014/main" id="{089D7F08-4D49-2E47-9573-6B72F1992AF9}"/>
              </a:ext>
            </a:extLst>
          </p:cNvPr>
          <p:cNvSpPr txBox="1"/>
          <p:nvPr/>
        </p:nvSpPr>
        <p:spPr>
          <a:xfrm>
            <a:off x="1437967" y="4698180"/>
            <a:ext cx="6813755" cy="253916"/>
          </a:xfrm>
          <a:prstGeom prst="rect">
            <a:avLst/>
          </a:prstGeom>
          <a:noFill/>
        </p:spPr>
        <p:txBody>
          <a:bodyPr wrap="square" rtlCol="0">
            <a:spAutoFit/>
          </a:bodyPr>
          <a:lstStyle/>
          <a:p>
            <a:r>
              <a:rPr lang="en-US" sz="1050" dirty="0">
                <a:hlinkClick r:id="rId3"/>
              </a:rPr>
              <a:t>https://jobs.merck.com/us/en/job/R55261/Associate-Principal-Statistical-Programmer</a:t>
            </a:r>
            <a:endParaRPr lang="en-US" sz="1050" dirty="0"/>
          </a:p>
        </p:txBody>
      </p:sp>
    </p:spTree>
    <p:extLst>
      <p:ext uri="{BB962C8B-B14F-4D97-AF65-F5344CB8AC3E}">
        <p14:creationId xmlns:p14="http://schemas.microsoft.com/office/powerpoint/2010/main" val="3717755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849B8-66D4-0A4B-85D6-F4967843B0E5}"/>
              </a:ext>
            </a:extLst>
          </p:cNvPr>
          <p:cNvSpPr>
            <a:spLocks noGrp="1"/>
          </p:cNvSpPr>
          <p:nvPr>
            <p:ph type="title"/>
          </p:nvPr>
        </p:nvSpPr>
        <p:spPr>
          <a:xfrm>
            <a:off x="222341" y="756354"/>
            <a:ext cx="4045200" cy="875511"/>
          </a:xfrm>
        </p:spPr>
        <p:txBody>
          <a:bodyPr/>
          <a:lstStyle/>
          <a:p>
            <a:r>
              <a:rPr lang="en-US" dirty="0"/>
              <a:t>Thank You</a:t>
            </a:r>
          </a:p>
        </p:txBody>
      </p:sp>
      <p:sp>
        <p:nvSpPr>
          <p:cNvPr id="3" name="Subtitle 2">
            <a:extLst>
              <a:ext uri="{FF2B5EF4-FFF2-40B4-BE49-F238E27FC236}">
                <a16:creationId xmlns:a16="http://schemas.microsoft.com/office/drawing/2014/main" id="{4F0B0DE3-AB76-C54E-9802-2BED301B33F2}"/>
              </a:ext>
            </a:extLst>
          </p:cNvPr>
          <p:cNvSpPr>
            <a:spLocks noGrp="1"/>
          </p:cNvSpPr>
          <p:nvPr>
            <p:ph type="subTitle" idx="1"/>
          </p:nvPr>
        </p:nvSpPr>
        <p:spPr>
          <a:xfrm>
            <a:off x="222341" y="2159401"/>
            <a:ext cx="4045200" cy="1269300"/>
          </a:xfrm>
        </p:spPr>
        <p:txBody>
          <a:bodyPr/>
          <a:lstStyle/>
          <a:p>
            <a:pPr algn="l"/>
            <a:r>
              <a:rPr lang="en-US" dirty="0">
                <a:hlinkClick r:id="rId2"/>
              </a:rPr>
              <a:t>Joseph.Rickert@rstudio.com</a:t>
            </a:r>
            <a:endParaRPr lang="en-US" dirty="0"/>
          </a:p>
          <a:p>
            <a:pPr algn="l"/>
            <a:r>
              <a:rPr lang="en-US" dirty="0"/>
              <a:t>@RStudioJoe</a:t>
            </a:r>
          </a:p>
        </p:txBody>
      </p:sp>
      <p:pic>
        <p:nvPicPr>
          <p:cNvPr id="5" name="Picture 4">
            <a:extLst>
              <a:ext uri="{FF2B5EF4-FFF2-40B4-BE49-F238E27FC236}">
                <a16:creationId xmlns:a16="http://schemas.microsoft.com/office/drawing/2014/main" id="{6DF689D3-EB1D-8244-B5D1-B6AE2102688D}"/>
              </a:ext>
            </a:extLst>
          </p:cNvPr>
          <p:cNvPicPr>
            <a:picLocks noChangeAspect="1"/>
          </p:cNvPicPr>
          <p:nvPr/>
        </p:nvPicPr>
        <p:blipFill>
          <a:blip r:embed="rId3"/>
          <a:stretch>
            <a:fillRect/>
          </a:stretch>
        </p:blipFill>
        <p:spPr>
          <a:xfrm>
            <a:off x="5677971" y="493170"/>
            <a:ext cx="2558719" cy="3840480"/>
          </a:xfrm>
          <a:prstGeom prst="rect">
            <a:avLst/>
          </a:prstGeom>
        </p:spPr>
      </p:pic>
      <p:cxnSp>
        <p:nvCxnSpPr>
          <p:cNvPr id="10" name="Straight Connector 9">
            <a:extLst>
              <a:ext uri="{FF2B5EF4-FFF2-40B4-BE49-F238E27FC236}">
                <a16:creationId xmlns:a16="http://schemas.microsoft.com/office/drawing/2014/main" id="{2B4320D9-4DD9-C14D-8833-E20C1460EA19}"/>
              </a:ext>
            </a:extLst>
          </p:cNvPr>
          <p:cNvCxnSpPr>
            <a:cxnSpLocks/>
          </p:cNvCxnSpPr>
          <p:nvPr/>
        </p:nvCxnSpPr>
        <p:spPr>
          <a:xfrm>
            <a:off x="5029200" y="4495800"/>
            <a:ext cx="3568700" cy="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B2C3C73-DD7B-854E-BF2F-2F27EF160274}"/>
              </a:ext>
            </a:extLst>
          </p:cNvPr>
          <p:cNvSpPr/>
          <p:nvPr/>
        </p:nvSpPr>
        <p:spPr>
          <a:xfrm>
            <a:off x="135468" y="3428701"/>
            <a:ext cx="4132073" cy="677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Slides available: </a:t>
            </a:r>
          </a:p>
          <a:p>
            <a:pPr algn="ctr"/>
            <a:r>
              <a:rPr lang="en-US" sz="1800" dirty="0">
                <a:hlinkClick r:id="rId4"/>
              </a:rPr>
              <a:t>github.com</a:t>
            </a:r>
            <a:r>
              <a:rPr lang="en-US" sz="1800">
                <a:hlinkClick r:id="rId4"/>
              </a:rPr>
              <a:t>/joseph-rickert/eRum2020</a:t>
            </a:r>
            <a:endParaRPr lang="en-US" sz="1800"/>
          </a:p>
        </p:txBody>
      </p:sp>
    </p:spTree>
    <p:extLst>
      <p:ext uri="{BB962C8B-B14F-4D97-AF65-F5344CB8AC3E}">
        <p14:creationId xmlns:p14="http://schemas.microsoft.com/office/powerpoint/2010/main" val="18603615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5"/>
          <p:cNvPicPr preferRelativeResize="0"/>
          <p:nvPr/>
        </p:nvPicPr>
        <p:blipFill>
          <a:blip r:embed="rId3">
            <a:alphaModFix/>
          </a:blip>
          <a:stretch>
            <a:fillRect/>
          </a:stretch>
        </p:blipFill>
        <p:spPr>
          <a:xfrm>
            <a:off x="701113" y="1864356"/>
            <a:ext cx="7741774" cy="1743325"/>
          </a:xfrm>
          <a:prstGeom prst="rect">
            <a:avLst/>
          </a:prstGeom>
          <a:noFill/>
          <a:ln>
            <a:noFill/>
          </a:ln>
        </p:spPr>
      </p:pic>
      <p:sp>
        <p:nvSpPr>
          <p:cNvPr id="2" name="TextBox 1">
            <a:extLst>
              <a:ext uri="{FF2B5EF4-FFF2-40B4-BE49-F238E27FC236}">
                <a16:creationId xmlns:a16="http://schemas.microsoft.com/office/drawing/2014/main" id="{12497B46-DF6B-684B-9650-EABD96D9FB7E}"/>
              </a:ext>
            </a:extLst>
          </p:cNvPr>
          <p:cNvSpPr txBox="1"/>
          <p:nvPr/>
        </p:nvSpPr>
        <p:spPr>
          <a:xfrm>
            <a:off x="1110344" y="3829049"/>
            <a:ext cx="7453992" cy="338554"/>
          </a:xfrm>
          <a:prstGeom prst="rect">
            <a:avLst/>
          </a:prstGeom>
          <a:noFill/>
        </p:spPr>
        <p:txBody>
          <a:bodyPr wrap="square" rtlCol="0">
            <a:spAutoFit/>
          </a:bodyPr>
          <a:lstStyle/>
          <a:p>
            <a:r>
              <a:rPr lang="en-US" sz="1600" i="1" dirty="0">
                <a:solidFill>
                  <a:schemeClr val="bg1"/>
                </a:solidFill>
              </a:rPr>
              <a:t>Promoting the R language and leading initiatives in support of the R Community</a:t>
            </a:r>
            <a:endParaRPr lang="en-US" sz="1600" dirty="0">
              <a:solidFill>
                <a:schemeClr val="bg1"/>
              </a:solidFill>
            </a:endParaRPr>
          </a:p>
        </p:txBody>
      </p:sp>
      <p:pic>
        <p:nvPicPr>
          <p:cNvPr id="3" name="Picture 2">
            <a:extLst>
              <a:ext uri="{FF2B5EF4-FFF2-40B4-BE49-F238E27FC236}">
                <a16:creationId xmlns:a16="http://schemas.microsoft.com/office/drawing/2014/main" id="{2941C540-2FE9-B348-8EAE-520FACEC8043}"/>
              </a:ext>
            </a:extLst>
          </p:cNvPr>
          <p:cNvPicPr>
            <a:picLocks noChangeAspect="1"/>
          </p:cNvPicPr>
          <p:nvPr/>
        </p:nvPicPr>
        <p:blipFill>
          <a:blip r:embed="rId4"/>
          <a:stretch>
            <a:fillRect/>
          </a:stretch>
        </p:blipFill>
        <p:spPr>
          <a:xfrm>
            <a:off x="2898746" y="252761"/>
            <a:ext cx="3346508" cy="19202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83B5A8-4D50-BC44-A044-AB715DE2F65F}"/>
              </a:ext>
            </a:extLst>
          </p:cNvPr>
          <p:cNvPicPr>
            <a:picLocks noChangeAspect="1"/>
          </p:cNvPicPr>
          <p:nvPr/>
        </p:nvPicPr>
        <p:blipFill rotWithShape="1">
          <a:blip r:embed="rId2"/>
          <a:srcRect l="1181" r="5929" b="-1"/>
          <a:stretch/>
        </p:blipFill>
        <p:spPr>
          <a:xfrm>
            <a:off x="172608" y="-160726"/>
            <a:ext cx="9143985" cy="5143493"/>
          </a:xfrm>
          <a:prstGeom prst="rect">
            <a:avLst/>
          </a:prstGeom>
        </p:spPr>
      </p:pic>
      <p:sp>
        <p:nvSpPr>
          <p:cNvPr id="4" name="TextBox 3">
            <a:extLst>
              <a:ext uri="{FF2B5EF4-FFF2-40B4-BE49-F238E27FC236}">
                <a16:creationId xmlns:a16="http://schemas.microsoft.com/office/drawing/2014/main" id="{F48D4AE4-9338-5A40-B021-5D8B06313964}"/>
              </a:ext>
            </a:extLst>
          </p:cNvPr>
          <p:cNvSpPr txBox="1"/>
          <p:nvPr/>
        </p:nvSpPr>
        <p:spPr>
          <a:xfrm>
            <a:off x="3959354" y="633148"/>
            <a:ext cx="2734958" cy="338554"/>
          </a:xfrm>
          <a:prstGeom prst="rect">
            <a:avLst/>
          </a:prstGeom>
          <a:noFill/>
        </p:spPr>
        <p:txBody>
          <a:bodyPr wrap="square" rtlCol="0">
            <a:spAutoFit/>
          </a:bodyPr>
          <a:lstStyle/>
          <a:p>
            <a:r>
              <a:rPr lang="en-US" sz="1600" dirty="0">
                <a:hlinkClick r:id="rId3"/>
              </a:rPr>
              <a:t>R-Ladies on YouTube</a:t>
            </a:r>
            <a:endParaRPr lang="en-US" sz="1600" dirty="0"/>
          </a:p>
        </p:txBody>
      </p:sp>
    </p:spTree>
    <p:extLst>
      <p:ext uri="{BB962C8B-B14F-4D97-AF65-F5344CB8AC3E}">
        <p14:creationId xmlns:p14="http://schemas.microsoft.com/office/powerpoint/2010/main" val="12059914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B6016-FDAB-C544-944F-6B4E9066C11E}"/>
              </a:ext>
            </a:extLst>
          </p:cNvPr>
          <p:cNvSpPr>
            <a:spLocks noGrp="1"/>
          </p:cNvSpPr>
          <p:nvPr>
            <p:ph type="title"/>
          </p:nvPr>
        </p:nvSpPr>
        <p:spPr>
          <a:xfrm>
            <a:off x="311700" y="255002"/>
            <a:ext cx="4057100" cy="755700"/>
          </a:xfrm>
        </p:spPr>
        <p:txBody>
          <a:bodyPr/>
          <a:lstStyle/>
          <a:p>
            <a:r>
              <a:rPr lang="en-US" dirty="0"/>
              <a:t>R – Ladies Global Meetups</a:t>
            </a:r>
          </a:p>
        </p:txBody>
      </p:sp>
      <p:sp>
        <p:nvSpPr>
          <p:cNvPr id="3" name="Text Placeholder 2">
            <a:extLst>
              <a:ext uri="{FF2B5EF4-FFF2-40B4-BE49-F238E27FC236}">
                <a16:creationId xmlns:a16="http://schemas.microsoft.com/office/drawing/2014/main" id="{9EA3C626-A6FC-3D43-AFC5-DDC1066B357B}"/>
              </a:ext>
            </a:extLst>
          </p:cNvPr>
          <p:cNvSpPr>
            <a:spLocks noGrp="1"/>
          </p:cNvSpPr>
          <p:nvPr>
            <p:ph type="body" idx="1"/>
          </p:nvPr>
        </p:nvSpPr>
        <p:spPr>
          <a:xfrm>
            <a:off x="311700" y="1010702"/>
            <a:ext cx="4844500" cy="3677696"/>
          </a:xfrm>
        </p:spPr>
        <p:txBody>
          <a:bodyPr/>
          <a:lstStyle/>
          <a:p>
            <a:pPr marL="285750" indent="-285750">
              <a:buFont typeface="Arial" panose="020B0604020202020204" pitchFamily="34" charset="0"/>
              <a:buChar char="•"/>
            </a:pPr>
            <a:r>
              <a:rPr lang="en-US" sz="2000" dirty="0"/>
              <a:t>Quickly adapted to operating under the pandemic</a:t>
            </a:r>
          </a:p>
          <a:p>
            <a:pPr marL="285750" indent="-285750">
              <a:buFont typeface="Arial" panose="020B0604020202020204" pitchFamily="34" charset="0"/>
              <a:buChar char="•"/>
            </a:pPr>
            <a:r>
              <a:rPr lang="en-US" sz="2000" dirty="0"/>
              <a:t>Have a protocol for sharing professional zoom account among members</a:t>
            </a:r>
          </a:p>
          <a:p>
            <a:pPr marL="285750" indent="-285750">
              <a:buFont typeface="Arial" panose="020B0604020202020204" pitchFamily="34" charset="0"/>
              <a:buChar char="•"/>
            </a:pPr>
            <a:r>
              <a:rPr lang="en-US" sz="2000" dirty="0"/>
              <a:t>How to book:</a:t>
            </a:r>
          </a:p>
          <a:p>
            <a:pPr marL="742950" lvl="5" indent="-285750">
              <a:buFont typeface="Arial" panose="020B0604020202020204" pitchFamily="34" charset="0"/>
              <a:buChar char="•"/>
            </a:pPr>
            <a:r>
              <a:rPr lang="en-US" sz="2000" dirty="0"/>
              <a:t>Find time slot </a:t>
            </a:r>
            <a:r>
              <a:rPr lang="en-US" sz="2000" dirty="0">
                <a:hlinkClick r:id="rId2"/>
              </a:rPr>
              <a:t>https://calendly.com/rladies/online-meetup</a:t>
            </a:r>
            <a:r>
              <a:rPr lang="en-US" sz="2000" dirty="0"/>
              <a:t>)</a:t>
            </a:r>
          </a:p>
          <a:p>
            <a:pPr marL="742950" lvl="5" indent="-285750">
              <a:buFont typeface="Arial" panose="020B0604020202020204" pitchFamily="34" charset="0"/>
              <a:buChar char="•"/>
            </a:pPr>
            <a:r>
              <a:rPr lang="en-US" sz="2000" dirty="0"/>
              <a:t>You get Zoom link and a key</a:t>
            </a:r>
            <a:endParaRPr lang="en-US" dirty="0"/>
          </a:p>
        </p:txBody>
      </p:sp>
      <p:pic>
        <p:nvPicPr>
          <p:cNvPr id="4" name="Picture 3">
            <a:extLst>
              <a:ext uri="{FF2B5EF4-FFF2-40B4-BE49-F238E27FC236}">
                <a16:creationId xmlns:a16="http://schemas.microsoft.com/office/drawing/2014/main" id="{90614169-850D-F64D-977A-7D936FFB7E6F}"/>
              </a:ext>
            </a:extLst>
          </p:cNvPr>
          <p:cNvPicPr>
            <a:picLocks noChangeAspect="1"/>
          </p:cNvPicPr>
          <p:nvPr/>
        </p:nvPicPr>
        <p:blipFill>
          <a:blip r:embed="rId3"/>
          <a:stretch>
            <a:fillRect/>
          </a:stretch>
        </p:blipFill>
        <p:spPr>
          <a:xfrm>
            <a:off x="5156200" y="1112190"/>
            <a:ext cx="3791914" cy="3474720"/>
          </a:xfrm>
          <a:prstGeom prst="rect">
            <a:avLst/>
          </a:prstGeom>
        </p:spPr>
      </p:pic>
    </p:spTree>
    <p:extLst>
      <p:ext uri="{BB962C8B-B14F-4D97-AF65-F5344CB8AC3E}">
        <p14:creationId xmlns:p14="http://schemas.microsoft.com/office/powerpoint/2010/main" val="3578865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54EF5-E144-4144-BE8D-D53C69F03C81}"/>
              </a:ext>
            </a:extLst>
          </p:cNvPr>
          <p:cNvSpPr>
            <a:spLocks noGrp="1"/>
          </p:cNvSpPr>
          <p:nvPr>
            <p:ph type="title"/>
          </p:nvPr>
        </p:nvSpPr>
        <p:spPr/>
        <p:txBody>
          <a:bodyPr/>
          <a:lstStyle/>
          <a:p>
            <a:r>
              <a:rPr lang="en-US" dirty="0"/>
              <a:t>RUGS Program</a:t>
            </a:r>
          </a:p>
        </p:txBody>
      </p:sp>
      <p:sp>
        <p:nvSpPr>
          <p:cNvPr id="3" name="Text Placeholder 2">
            <a:extLst>
              <a:ext uri="{FF2B5EF4-FFF2-40B4-BE49-F238E27FC236}">
                <a16:creationId xmlns:a16="http://schemas.microsoft.com/office/drawing/2014/main" id="{4DC3ADA0-B006-4D46-B02A-FBE433AF9081}"/>
              </a:ext>
            </a:extLst>
          </p:cNvPr>
          <p:cNvSpPr>
            <a:spLocks noGrp="1"/>
          </p:cNvSpPr>
          <p:nvPr>
            <p:ph type="body" idx="1"/>
          </p:nvPr>
        </p:nvSpPr>
        <p:spPr>
          <a:xfrm>
            <a:off x="134333" y="2497667"/>
            <a:ext cx="5131934" cy="2139016"/>
          </a:xfrm>
        </p:spPr>
        <p:txBody>
          <a:bodyPr/>
          <a:lstStyle/>
          <a:p>
            <a:pPr>
              <a:buFont typeface="Arial" panose="020B0604020202020204" pitchFamily="34" charset="0"/>
              <a:buChar char="•"/>
            </a:pPr>
            <a:r>
              <a:rPr lang="en-US" dirty="0"/>
              <a:t>93 Groups total</a:t>
            </a:r>
          </a:p>
          <a:p>
            <a:pPr>
              <a:buFont typeface="Arial" panose="020B0604020202020204" pitchFamily="34" charset="0"/>
              <a:buChar char="•"/>
            </a:pPr>
            <a:r>
              <a:rPr lang="en-US" dirty="0"/>
              <a:t>54 RUG grants this year</a:t>
            </a:r>
          </a:p>
          <a:p>
            <a:pPr>
              <a:buFont typeface="Arial" panose="020B0604020202020204" pitchFamily="34" charset="0"/>
              <a:buChar char="•"/>
            </a:pPr>
            <a:r>
              <a:rPr lang="en-US" dirty="0"/>
              <a:t>15 Conference grants</a:t>
            </a:r>
          </a:p>
          <a:p>
            <a:pPr>
              <a:buFont typeface="Arial" panose="020B0604020202020204" pitchFamily="34" charset="0"/>
              <a:buChar char="•"/>
            </a:pPr>
            <a:r>
              <a:rPr lang="en-US" dirty="0"/>
              <a:t>$36K + awarded</a:t>
            </a:r>
          </a:p>
          <a:p>
            <a:pPr>
              <a:buFont typeface="Arial" panose="020B0604020202020204" pitchFamily="34" charset="0"/>
              <a:buChar char="•"/>
            </a:pPr>
            <a:endParaRPr lang="en-US" dirty="0"/>
          </a:p>
        </p:txBody>
      </p:sp>
      <p:pic>
        <p:nvPicPr>
          <p:cNvPr id="4" name="Picture 3">
            <a:extLst>
              <a:ext uri="{FF2B5EF4-FFF2-40B4-BE49-F238E27FC236}">
                <a16:creationId xmlns:a16="http://schemas.microsoft.com/office/drawing/2014/main" id="{7298B62F-5186-324C-B95B-02B11664B8BB}"/>
              </a:ext>
            </a:extLst>
          </p:cNvPr>
          <p:cNvPicPr>
            <a:picLocks noChangeAspect="1"/>
          </p:cNvPicPr>
          <p:nvPr/>
        </p:nvPicPr>
        <p:blipFill>
          <a:blip r:embed="rId2"/>
          <a:stretch>
            <a:fillRect/>
          </a:stretch>
        </p:blipFill>
        <p:spPr>
          <a:xfrm>
            <a:off x="134333" y="685339"/>
            <a:ext cx="5778500" cy="1511300"/>
          </a:xfrm>
          <a:prstGeom prst="rect">
            <a:avLst/>
          </a:prstGeom>
        </p:spPr>
      </p:pic>
      <p:sp>
        <p:nvSpPr>
          <p:cNvPr id="5" name="TextBox 4">
            <a:extLst>
              <a:ext uri="{FF2B5EF4-FFF2-40B4-BE49-F238E27FC236}">
                <a16:creationId xmlns:a16="http://schemas.microsoft.com/office/drawing/2014/main" id="{C55FAA9C-3861-3241-BEF6-4C8345B978A3}"/>
              </a:ext>
            </a:extLst>
          </p:cNvPr>
          <p:cNvSpPr txBox="1"/>
          <p:nvPr/>
        </p:nvSpPr>
        <p:spPr>
          <a:xfrm>
            <a:off x="5621867" y="247772"/>
            <a:ext cx="2514600" cy="2246769"/>
          </a:xfrm>
          <a:prstGeom prst="rect">
            <a:avLst/>
          </a:prstGeom>
          <a:noFill/>
        </p:spPr>
        <p:txBody>
          <a:bodyPr wrap="square" rtlCol="0">
            <a:spAutoFit/>
          </a:bodyPr>
          <a:lstStyle/>
          <a:p>
            <a:r>
              <a:rPr lang="en-US" dirty="0"/>
              <a:t>New Benefit:</a:t>
            </a:r>
          </a:p>
          <a:p>
            <a:r>
              <a:rPr lang="en-US" dirty="0"/>
              <a:t>RUGS may borrow the R Consortium’s professional zoom account:</a:t>
            </a:r>
          </a:p>
          <a:p>
            <a:endParaRPr lang="en-US" dirty="0"/>
          </a:p>
          <a:p>
            <a:r>
              <a:rPr lang="en-US" dirty="0"/>
              <a:t>To use account:</a:t>
            </a:r>
          </a:p>
          <a:p>
            <a:pPr marL="285750" indent="-285750">
              <a:buFont typeface="Arial" panose="020B0604020202020204" pitchFamily="34" charset="0"/>
              <a:buChar char="•"/>
            </a:pPr>
            <a:r>
              <a:rPr lang="en-US" dirty="0"/>
              <a:t>Reserve on calendly</a:t>
            </a:r>
          </a:p>
          <a:p>
            <a:pPr marL="285750" indent="-285750">
              <a:buFont typeface="Arial" panose="020B0604020202020204" pitchFamily="34" charset="0"/>
              <a:buChar char="•"/>
            </a:pPr>
            <a:r>
              <a:rPr lang="en-US" dirty="0"/>
              <a:t>Get permission</a:t>
            </a:r>
          </a:p>
          <a:p>
            <a:pPr marL="285750" indent="-285750">
              <a:buFont typeface="Arial" panose="020B0604020202020204" pitchFamily="34" charset="0"/>
              <a:buChar char="•"/>
            </a:pPr>
            <a:r>
              <a:rPr lang="en-US" dirty="0"/>
              <a:t>Use link to hold meeting</a:t>
            </a:r>
          </a:p>
          <a:p>
            <a:endParaRPr lang="en-US" dirty="0"/>
          </a:p>
        </p:txBody>
      </p:sp>
      <p:pic>
        <p:nvPicPr>
          <p:cNvPr id="8" name="Picture 7">
            <a:extLst>
              <a:ext uri="{FF2B5EF4-FFF2-40B4-BE49-F238E27FC236}">
                <a16:creationId xmlns:a16="http://schemas.microsoft.com/office/drawing/2014/main" id="{FA7B50E8-0737-D64E-AABB-BD44D1017868}"/>
              </a:ext>
            </a:extLst>
          </p:cNvPr>
          <p:cNvPicPr>
            <a:picLocks noChangeAspect="1"/>
          </p:cNvPicPr>
          <p:nvPr/>
        </p:nvPicPr>
        <p:blipFill>
          <a:blip r:embed="rId3"/>
          <a:stretch>
            <a:fillRect/>
          </a:stretch>
        </p:blipFill>
        <p:spPr>
          <a:xfrm>
            <a:off x="3398048" y="2537921"/>
            <a:ext cx="5401316" cy="1920240"/>
          </a:xfrm>
          <a:prstGeom prst="rect">
            <a:avLst/>
          </a:prstGeom>
        </p:spPr>
      </p:pic>
    </p:spTree>
    <p:extLst>
      <p:ext uri="{BB962C8B-B14F-4D97-AF65-F5344CB8AC3E}">
        <p14:creationId xmlns:p14="http://schemas.microsoft.com/office/powerpoint/2010/main" val="369120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8C1E4-0050-7C43-B811-9219EB2D7D91}"/>
              </a:ext>
            </a:extLst>
          </p:cNvPr>
          <p:cNvSpPr>
            <a:spLocks noGrp="1"/>
          </p:cNvSpPr>
          <p:nvPr>
            <p:ph type="title"/>
          </p:nvPr>
        </p:nvSpPr>
        <p:spPr>
          <a:xfrm>
            <a:off x="573314" y="3672794"/>
            <a:ext cx="8448600" cy="1194606"/>
          </a:xfrm>
        </p:spPr>
        <p:txBody>
          <a:bodyPr/>
          <a:lstStyle/>
          <a:p>
            <a:r>
              <a:rPr lang="en-US" sz="1800" dirty="0"/>
              <a:t>R-Hub: </a:t>
            </a:r>
            <a:r>
              <a:rPr lang="en-US" sz="1800" dirty="0">
                <a:hlinkClick r:id="rId2"/>
              </a:rPr>
              <a:t>https://docs.r-hub.io/#package-builder</a:t>
            </a:r>
            <a:br>
              <a:rPr lang="en-US" sz="1800" dirty="0"/>
            </a:br>
            <a:r>
              <a:rPr lang="en-US" sz="1800" dirty="0"/>
              <a:t>Blog: </a:t>
            </a:r>
            <a:r>
              <a:rPr lang="en-US" sz="1800" dirty="0">
                <a:hlinkClick r:id="rId3"/>
              </a:rPr>
              <a:t>https://blog.r-hub.io/</a:t>
            </a:r>
            <a:endParaRPr lang="en-US" sz="1800" dirty="0"/>
          </a:p>
        </p:txBody>
      </p:sp>
      <p:sp>
        <p:nvSpPr>
          <p:cNvPr id="3" name="Content Placeholder 2">
            <a:extLst>
              <a:ext uri="{FF2B5EF4-FFF2-40B4-BE49-F238E27FC236}">
                <a16:creationId xmlns:a16="http://schemas.microsoft.com/office/drawing/2014/main" id="{D73644A1-5FE0-7245-9D70-24AA65EF611A}"/>
              </a:ext>
            </a:extLst>
          </p:cNvPr>
          <p:cNvSpPr>
            <a:spLocks noGrp="1"/>
          </p:cNvSpPr>
          <p:nvPr>
            <p:ph idx="1"/>
          </p:nvPr>
        </p:nvSpPr>
        <p:spPr>
          <a:xfrm>
            <a:off x="347700" y="1602921"/>
            <a:ext cx="8448600" cy="2069873"/>
          </a:xfrm>
        </p:spPr>
        <p:txBody>
          <a:bodyPr/>
          <a:lstStyle/>
          <a:p>
            <a:r>
              <a:rPr lang="en-US" b="1" dirty="0">
                <a:effectLst/>
              </a:rPr>
              <a:t>R-hub is a collection of services to help R package development, free for all members of the community thanks to support from the </a:t>
            </a:r>
            <a:r>
              <a:rPr lang="en-US" dirty="0">
                <a:hlinkClick r:id="rId4"/>
              </a:rPr>
              <a:t>R Consortium</a:t>
            </a:r>
            <a:r>
              <a:rPr lang="en-US" b="1" dirty="0">
                <a:effectLst/>
              </a:rPr>
              <a:t>.</a:t>
            </a:r>
            <a:endParaRPr lang="en-US" dirty="0">
              <a:effectLst/>
            </a:endParaRPr>
          </a:p>
          <a:p>
            <a:r>
              <a:rPr lang="en-US" dirty="0"/>
              <a:t>Its most prominent service is the </a:t>
            </a:r>
            <a:r>
              <a:rPr lang="en-US" i="1" dirty="0">
                <a:hlinkClick r:id="rId2"/>
              </a:rPr>
              <a:t>package builder</a:t>
            </a:r>
            <a:r>
              <a:rPr lang="en-US" dirty="0"/>
              <a:t> that allows building and checking any R package on several platforms and R versions, with submission happening via a webform or an R client.</a:t>
            </a:r>
          </a:p>
          <a:p>
            <a:pPr marL="114300" indent="0">
              <a:buNone/>
            </a:pPr>
            <a:endParaRPr lang="en-US" dirty="0"/>
          </a:p>
        </p:txBody>
      </p:sp>
      <p:pic>
        <p:nvPicPr>
          <p:cNvPr id="4" name="Picture 3">
            <a:extLst>
              <a:ext uri="{FF2B5EF4-FFF2-40B4-BE49-F238E27FC236}">
                <a16:creationId xmlns:a16="http://schemas.microsoft.com/office/drawing/2014/main" id="{FE6A0194-F480-7C44-9604-B165068CD7BA}"/>
              </a:ext>
            </a:extLst>
          </p:cNvPr>
          <p:cNvPicPr>
            <a:picLocks noChangeAspect="1"/>
          </p:cNvPicPr>
          <p:nvPr/>
        </p:nvPicPr>
        <p:blipFill>
          <a:blip r:embed="rId5"/>
          <a:stretch>
            <a:fillRect/>
          </a:stretch>
        </p:blipFill>
        <p:spPr>
          <a:xfrm>
            <a:off x="849993" y="276100"/>
            <a:ext cx="2194560" cy="1097280"/>
          </a:xfrm>
          <a:prstGeom prst="rect">
            <a:avLst/>
          </a:prstGeom>
        </p:spPr>
      </p:pic>
      <p:sp>
        <p:nvSpPr>
          <p:cNvPr id="5" name="TextBox 4">
            <a:extLst>
              <a:ext uri="{FF2B5EF4-FFF2-40B4-BE49-F238E27FC236}">
                <a16:creationId xmlns:a16="http://schemas.microsoft.com/office/drawing/2014/main" id="{3529345C-312D-D645-B9C9-3A44E23DD960}"/>
              </a:ext>
            </a:extLst>
          </p:cNvPr>
          <p:cNvSpPr txBox="1"/>
          <p:nvPr/>
        </p:nvSpPr>
        <p:spPr>
          <a:xfrm>
            <a:off x="1215753" y="5506563"/>
            <a:ext cx="5344885" cy="369332"/>
          </a:xfrm>
          <a:prstGeom prst="rect">
            <a:avLst/>
          </a:prstGeom>
          <a:noFill/>
        </p:spPr>
        <p:txBody>
          <a:bodyPr wrap="square" rtlCol="0">
            <a:spAutoFit/>
          </a:bodyPr>
          <a:lstStyle/>
          <a:p>
            <a:r>
              <a:rPr lang="en-US" sz="1800" dirty="0">
                <a:hlinkClick r:id="rId3"/>
              </a:rPr>
              <a:t>https://blog.r-hub.io/</a:t>
            </a:r>
            <a:endParaRPr lang="en-US" sz="1800" dirty="0"/>
          </a:p>
        </p:txBody>
      </p:sp>
    </p:spTree>
    <p:extLst>
      <p:ext uri="{BB962C8B-B14F-4D97-AF65-F5344CB8AC3E}">
        <p14:creationId xmlns:p14="http://schemas.microsoft.com/office/powerpoint/2010/main" val="37335574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F0F912F-A683-5348-9C08-F0DFAA86E7B0}"/>
              </a:ext>
            </a:extLst>
          </p:cNvPr>
          <p:cNvSpPr>
            <a:spLocks noGrp="1"/>
          </p:cNvSpPr>
          <p:nvPr>
            <p:ph idx="1"/>
          </p:nvPr>
        </p:nvSpPr>
        <p:spPr>
          <a:xfrm>
            <a:off x="347700" y="1570264"/>
            <a:ext cx="8448600" cy="3394200"/>
          </a:xfrm>
        </p:spPr>
        <p:txBody>
          <a:bodyPr/>
          <a:lstStyle/>
          <a:p>
            <a:r>
              <a:rPr lang="en-US" dirty="0"/>
              <a:t>A Pharma Industry initiative to:</a:t>
            </a:r>
          </a:p>
          <a:p>
            <a:pPr lvl="1"/>
            <a:r>
              <a:rPr lang="en-US" dirty="0"/>
              <a:t> Facilitate the use of R by the Bio-Pharmaceutical industry in regulatory setting</a:t>
            </a:r>
          </a:p>
          <a:p>
            <a:pPr lvl="1"/>
            <a:r>
              <a:rPr lang="en-US" dirty="0"/>
              <a:t>Provide tools to assist using R for submissions to the FDA and other regulatory agencies</a:t>
            </a:r>
          </a:p>
          <a:p>
            <a:r>
              <a:rPr lang="en-US" dirty="0"/>
              <a:t>Over 100 members involved in the project</a:t>
            </a:r>
          </a:p>
          <a:p>
            <a:r>
              <a:rPr lang="en-US" dirty="0"/>
              <a:t>First project: An R Package Risk Assessment Framework</a:t>
            </a:r>
          </a:p>
          <a:p>
            <a:pPr lvl="1"/>
            <a:r>
              <a:rPr lang="en-US" dirty="0"/>
              <a:t>White Paper: </a:t>
            </a:r>
            <a:r>
              <a:rPr lang="en-US" dirty="0">
                <a:hlinkClick r:id="rId2"/>
              </a:rPr>
              <a:t>https://www.pharmar.org/white-paper/</a:t>
            </a:r>
            <a:endParaRPr lang="en-US" dirty="0"/>
          </a:p>
          <a:p>
            <a:pPr lvl="1"/>
            <a:r>
              <a:rPr lang="en-US" dirty="0"/>
              <a:t>The </a:t>
            </a:r>
            <a:r>
              <a:rPr lang="en-US" dirty="0">
                <a:hlinkClick r:id="rId3"/>
              </a:rPr>
              <a:t>riskmetric package </a:t>
            </a:r>
            <a:r>
              <a:rPr lang="en-US" dirty="0"/>
              <a:t>is the first step in implementing the white paper</a:t>
            </a:r>
          </a:p>
          <a:p>
            <a:pPr lvl="1"/>
            <a:r>
              <a:rPr lang="en-US" dirty="0"/>
              <a:t>Software: </a:t>
            </a:r>
            <a:r>
              <a:rPr lang="en-US" dirty="0">
                <a:hlinkClick r:id="rId4"/>
              </a:rPr>
              <a:t>https://github.com/pharmaR/riskmetric</a:t>
            </a:r>
            <a:endParaRPr lang="en-US" dirty="0"/>
          </a:p>
          <a:p>
            <a:pPr lvl="1"/>
            <a:r>
              <a:rPr lang="en-US" dirty="0"/>
              <a:t>Prototype </a:t>
            </a:r>
            <a:r>
              <a:rPr lang="en-US" dirty="0">
                <a:hlinkClick r:id="rId5"/>
              </a:rPr>
              <a:t>package assessment App</a:t>
            </a:r>
            <a:endParaRPr lang="en-US" dirty="0"/>
          </a:p>
          <a:p>
            <a:pPr marL="114300" indent="0">
              <a:buNone/>
            </a:pPr>
            <a:endParaRPr lang="en-US" dirty="0"/>
          </a:p>
          <a:p>
            <a:endParaRPr lang="en-US" dirty="0"/>
          </a:p>
          <a:p>
            <a:pPr marL="0" indent="0">
              <a:buNone/>
            </a:pPr>
            <a:endParaRPr lang="en-US" dirty="0"/>
          </a:p>
          <a:p>
            <a:endParaRPr lang="en-US" dirty="0"/>
          </a:p>
        </p:txBody>
      </p:sp>
      <p:pic>
        <p:nvPicPr>
          <p:cNvPr id="4" name="Picture 3">
            <a:extLst>
              <a:ext uri="{FF2B5EF4-FFF2-40B4-BE49-F238E27FC236}">
                <a16:creationId xmlns:a16="http://schemas.microsoft.com/office/drawing/2014/main" id="{700BA797-49C2-C84C-B474-B9E8E43E8361}"/>
              </a:ext>
            </a:extLst>
          </p:cNvPr>
          <p:cNvPicPr>
            <a:picLocks noChangeAspect="1"/>
          </p:cNvPicPr>
          <p:nvPr/>
        </p:nvPicPr>
        <p:blipFill>
          <a:blip r:embed="rId6"/>
          <a:stretch>
            <a:fillRect/>
          </a:stretch>
        </p:blipFill>
        <p:spPr>
          <a:xfrm>
            <a:off x="575125" y="351637"/>
            <a:ext cx="2670049" cy="914400"/>
          </a:xfrm>
          <a:prstGeom prst="rect">
            <a:avLst/>
          </a:prstGeom>
        </p:spPr>
      </p:pic>
      <p:sp>
        <p:nvSpPr>
          <p:cNvPr id="6" name="TextBox 5">
            <a:extLst>
              <a:ext uri="{FF2B5EF4-FFF2-40B4-BE49-F238E27FC236}">
                <a16:creationId xmlns:a16="http://schemas.microsoft.com/office/drawing/2014/main" id="{632E0A25-1F82-6140-88F3-6F3C7F81945A}"/>
              </a:ext>
            </a:extLst>
          </p:cNvPr>
          <p:cNvSpPr txBox="1"/>
          <p:nvPr/>
        </p:nvSpPr>
        <p:spPr>
          <a:xfrm>
            <a:off x="3907972" y="654948"/>
            <a:ext cx="3265714" cy="369332"/>
          </a:xfrm>
          <a:prstGeom prst="rect">
            <a:avLst/>
          </a:prstGeom>
          <a:noFill/>
        </p:spPr>
        <p:txBody>
          <a:bodyPr wrap="square" rtlCol="0">
            <a:spAutoFit/>
          </a:bodyPr>
          <a:lstStyle/>
          <a:p>
            <a:r>
              <a:rPr lang="en-US" sz="1800" dirty="0">
                <a:hlinkClick r:id="rId7"/>
              </a:rPr>
              <a:t>https://www.pharmar.org/</a:t>
            </a:r>
            <a:endParaRPr lang="en-US" sz="1800" dirty="0"/>
          </a:p>
        </p:txBody>
      </p:sp>
    </p:spTree>
    <p:extLst>
      <p:ext uri="{BB962C8B-B14F-4D97-AF65-F5344CB8AC3E}">
        <p14:creationId xmlns:p14="http://schemas.microsoft.com/office/powerpoint/2010/main" val="1988406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EBD1D-9701-D74B-A44A-9FF590AE3B12}"/>
              </a:ext>
            </a:extLst>
          </p:cNvPr>
          <p:cNvSpPr>
            <a:spLocks noGrp="1"/>
          </p:cNvSpPr>
          <p:nvPr>
            <p:ph type="title"/>
          </p:nvPr>
        </p:nvSpPr>
        <p:spPr>
          <a:xfrm>
            <a:off x="145143" y="487757"/>
            <a:ext cx="4905715" cy="558627"/>
          </a:xfrm>
        </p:spPr>
        <p:txBody>
          <a:bodyPr spcFirstLastPara="1" vert="horz" wrap="square" lIns="68580" tIns="34290" rIns="68580" bIns="34290" rtlCol="0" anchor="ctr" anchorCtr="0">
            <a:normAutofit/>
          </a:bodyPr>
          <a:lstStyle/>
          <a:p>
            <a:r>
              <a:rPr lang="en-US" sz="2400" kern="1200" dirty="0">
                <a:solidFill>
                  <a:schemeClr val="tx1"/>
                </a:solidFill>
                <a:latin typeface="+mj-lt"/>
                <a:ea typeface="+mj-ea"/>
                <a:cs typeface="+mj-cs"/>
              </a:rPr>
              <a:t>The Validation Workflow</a:t>
            </a:r>
          </a:p>
        </p:txBody>
      </p:sp>
      <p:pic>
        <p:nvPicPr>
          <p:cNvPr id="4" name="Picture 3">
            <a:extLst>
              <a:ext uri="{FF2B5EF4-FFF2-40B4-BE49-F238E27FC236}">
                <a16:creationId xmlns:a16="http://schemas.microsoft.com/office/drawing/2014/main" id="{10257E31-2692-0D41-B143-69DE24F665C7}"/>
              </a:ext>
            </a:extLst>
          </p:cNvPr>
          <p:cNvPicPr>
            <a:picLocks noChangeAspect="1"/>
          </p:cNvPicPr>
          <p:nvPr/>
        </p:nvPicPr>
        <p:blipFill>
          <a:blip r:embed="rId2"/>
          <a:stretch>
            <a:fillRect/>
          </a:stretch>
        </p:blipFill>
        <p:spPr>
          <a:xfrm>
            <a:off x="482600" y="1432062"/>
            <a:ext cx="8178800" cy="2944367"/>
          </a:xfrm>
          <a:prstGeom prst="rect">
            <a:avLst/>
          </a:prstGeom>
        </p:spPr>
      </p:pic>
      <p:sp>
        <p:nvSpPr>
          <p:cNvPr id="3" name="TextBox 2">
            <a:extLst>
              <a:ext uri="{FF2B5EF4-FFF2-40B4-BE49-F238E27FC236}">
                <a16:creationId xmlns:a16="http://schemas.microsoft.com/office/drawing/2014/main" id="{F5886734-05BA-054A-96EB-9DC6EC5E5E0B}"/>
              </a:ext>
            </a:extLst>
          </p:cNvPr>
          <p:cNvSpPr txBox="1"/>
          <p:nvPr/>
        </p:nvSpPr>
        <p:spPr>
          <a:xfrm>
            <a:off x="3897086" y="654448"/>
            <a:ext cx="2873828" cy="1169551"/>
          </a:xfrm>
          <a:prstGeom prst="rect">
            <a:avLst/>
          </a:prstGeom>
          <a:noFill/>
        </p:spPr>
        <p:txBody>
          <a:bodyPr wrap="square" rtlCol="0">
            <a:spAutoFit/>
          </a:bodyPr>
          <a:lstStyle/>
          <a:p>
            <a:r>
              <a:rPr lang="en-US" dirty="0"/>
              <a:t>Criteria for assessing risk</a:t>
            </a:r>
          </a:p>
          <a:p>
            <a:pPr marL="342900" indent="-342900">
              <a:buFont typeface="+mj-lt"/>
              <a:buAutoNum type="arabicPeriod"/>
            </a:pPr>
            <a:r>
              <a:rPr lang="en-US" dirty="0"/>
              <a:t>Purpose</a:t>
            </a:r>
          </a:p>
          <a:p>
            <a:pPr marL="342900" indent="-342900">
              <a:buFont typeface="+mj-lt"/>
              <a:buAutoNum type="arabicPeriod"/>
            </a:pPr>
            <a:r>
              <a:rPr lang="en-US" dirty="0"/>
              <a:t>Maintenance</a:t>
            </a:r>
          </a:p>
          <a:p>
            <a:pPr marL="342900" indent="-342900">
              <a:buFont typeface="+mj-lt"/>
              <a:buAutoNum type="arabicPeriod"/>
            </a:pPr>
            <a:r>
              <a:rPr lang="en-US" dirty="0"/>
              <a:t>Community Usage</a:t>
            </a:r>
          </a:p>
          <a:p>
            <a:pPr marL="342900" indent="-342900">
              <a:buFont typeface="+mj-lt"/>
              <a:buAutoNum type="arabicPeriod"/>
            </a:pPr>
            <a:r>
              <a:rPr lang="en-US" dirty="0"/>
              <a:t>Testing</a:t>
            </a:r>
          </a:p>
        </p:txBody>
      </p:sp>
      <p:sp>
        <p:nvSpPr>
          <p:cNvPr id="7" name="TextBox 6">
            <a:extLst>
              <a:ext uri="{FF2B5EF4-FFF2-40B4-BE49-F238E27FC236}">
                <a16:creationId xmlns:a16="http://schemas.microsoft.com/office/drawing/2014/main" id="{93D77615-3535-9F4E-96BB-1A686C25E733}"/>
              </a:ext>
            </a:extLst>
          </p:cNvPr>
          <p:cNvSpPr txBox="1"/>
          <p:nvPr/>
        </p:nvSpPr>
        <p:spPr>
          <a:xfrm>
            <a:off x="2177142" y="4608218"/>
            <a:ext cx="5029201" cy="307777"/>
          </a:xfrm>
          <a:prstGeom prst="rect">
            <a:avLst/>
          </a:prstGeom>
          <a:noFill/>
        </p:spPr>
        <p:txBody>
          <a:bodyPr wrap="square" rtlCol="0">
            <a:spAutoFit/>
          </a:bodyPr>
          <a:lstStyle/>
          <a:p>
            <a:r>
              <a:rPr lang="en-US" i="1" dirty="0">
                <a:solidFill>
                  <a:schemeClr val="accent3"/>
                </a:solidFill>
              </a:rPr>
              <a:t>Next steps: building out a testing framework</a:t>
            </a:r>
          </a:p>
        </p:txBody>
      </p:sp>
    </p:spTree>
    <p:extLst>
      <p:ext uri="{BB962C8B-B14F-4D97-AF65-F5344CB8AC3E}">
        <p14:creationId xmlns:p14="http://schemas.microsoft.com/office/powerpoint/2010/main" val="3810314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08B09-1C55-3842-8A64-EB456792B7E8}"/>
              </a:ext>
            </a:extLst>
          </p:cNvPr>
          <p:cNvSpPr>
            <a:spLocks noGrp="1"/>
          </p:cNvSpPr>
          <p:nvPr>
            <p:ph type="title"/>
          </p:nvPr>
        </p:nvSpPr>
        <p:spPr/>
        <p:txBody>
          <a:bodyPr/>
          <a:lstStyle/>
          <a:p>
            <a:r>
              <a:rPr lang="en-US" dirty="0"/>
              <a:t>The COVID-19 Data Forum</a:t>
            </a:r>
          </a:p>
        </p:txBody>
      </p:sp>
      <p:sp>
        <p:nvSpPr>
          <p:cNvPr id="3" name="Content Placeholder 2">
            <a:extLst>
              <a:ext uri="{FF2B5EF4-FFF2-40B4-BE49-F238E27FC236}">
                <a16:creationId xmlns:a16="http://schemas.microsoft.com/office/drawing/2014/main" id="{A99352DF-37DC-BA42-B8A0-84AC41AED7C8}"/>
              </a:ext>
            </a:extLst>
          </p:cNvPr>
          <p:cNvSpPr>
            <a:spLocks noGrp="1"/>
          </p:cNvSpPr>
          <p:nvPr>
            <p:ph idx="1"/>
          </p:nvPr>
        </p:nvSpPr>
        <p:spPr>
          <a:xfrm>
            <a:off x="0" y="3207080"/>
            <a:ext cx="8448600" cy="3394200"/>
          </a:xfrm>
        </p:spPr>
        <p:txBody>
          <a:bodyPr/>
          <a:lstStyle/>
          <a:p>
            <a:pPr marL="114300" indent="0">
              <a:buNone/>
            </a:pPr>
            <a:r>
              <a:rPr lang="en-US" dirty="0"/>
              <a:t>COVID-19 Data Forum: A series of multidisciplinary, online meetings for topic experts to focus on data-related aspects of the scientific response to the pandemic, including data access and sharing, essential data resources for analysis, and how we can best support decision making. The webinars are public and all are welcome.</a:t>
            </a:r>
          </a:p>
        </p:txBody>
      </p:sp>
      <p:pic>
        <p:nvPicPr>
          <p:cNvPr id="4" name="Picture 3">
            <a:extLst>
              <a:ext uri="{FF2B5EF4-FFF2-40B4-BE49-F238E27FC236}">
                <a16:creationId xmlns:a16="http://schemas.microsoft.com/office/drawing/2014/main" id="{F96F9E79-AA55-664F-8531-E111FFB0C53C}"/>
              </a:ext>
            </a:extLst>
          </p:cNvPr>
          <p:cNvPicPr>
            <a:picLocks noChangeAspect="1"/>
          </p:cNvPicPr>
          <p:nvPr/>
        </p:nvPicPr>
        <p:blipFill>
          <a:blip r:embed="rId2"/>
          <a:stretch>
            <a:fillRect/>
          </a:stretch>
        </p:blipFill>
        <p:spPr>
          <a:xfrm>
            <a:off x="257794" y="728380"/>
            <a:ext cx="4495800" cy="2260600"/>
          </a:xfrm>
          <a:prstGeom prst="rect">
            <a:avLst/>
          </a:prstGeom>
        </p:spPr>
      </p:pic>
      <p:sp>
        <p:nvSpPr>
          <p:cNvPr id="6" name="TextBox 5">
            <a:extLst>
              <a:ext uri="{FF2B5EF4-FFF2-40B4-BE49-F238E27FC236}">
                <a16:creationId xmlns:a16="http://schemas.microsoft.com/office/drawing/2014/main" id="{21516017-3E82-C447-9272-8AAECCB152D8}"/>
              </a:ext>
            </a:extLst>
          </p:cNvPr>
          <p:cNvSpPr txBox="1"/>
          <p:nvPr/>
        </p:nvSpPr>
        <p:spPr>
          <a:xfrm>
            <a:off x="4846288" y="203348"/>
            <a:ext cx="3211582" cy="523220"/>
          </a:xfrm>
          <a:prstGeom prst="rect">
            <a:avLst/>
          </a:prstGeom>
          <a:noFill/>
        </p:spPr>
        <p:txBody>
          <a:bodyPr wrap="square" rtlCol="0">
            <a:spAutoFit/>
          </a:bodyPr>
          <a:lstStyle/>
          <a:p>
            <a:r>
              <a:rPr lang="en-US" dirty="0"/>
              <a:t>Sponsored by the R Consortium and Stanford’s Data Science institute</a:t>
            </a:r>
          </a:p>
        </p:txBody>
      </p:sp>
      <p:sp>
        <p:nvSpPr>
          <p:cNvPr id="7" name="TextBox 6">
            <a:extLst>
              <a:ext uri="{FF2B5EF4-FFF2-40B4-BE49-F238E27FC236}">
                <a16:creationId xmlns:a16="http://schemas.microsoft.com/office/drawing/2014/main" id="{CA9934EE-BB0D-B64C-A0C3-72A2C69D9B6E}"/>
              </a:ext>
            </a:extLst>
          </p:cNvPr>
          <p:cNvSpPr txBox="1"/>
          <p:nvPr/>
        </p:nvSpPr>
        <p:spPr>
          <a:xfrm>
            <a:off x="4931723" y="1097228"/>
            <a:ext cx="3681977" cy="1815882"/>
          </a:xfrm>
          <a:prstGeom prst="rect">
            <a:avLst/>
          </a:prstGeom>
          <a:noFill/>
        </p:spPr>
        <p:txBody>
          <a:bodyPr wrap="square" rtlCol="0">
            <a:spAutoFit/>
          </a:bodyPr>
          <a:lstStyle/>
          <a:p>
            <a:r>
              <a:rPr lang="en-US" dirty="0"/>
              <a:t>Organizers:</a:t>
            </a:r>
            <a:br>
              <a:rPr lang="en-US" dirty="0"/>
            </a:br>
            <a:r>
              <a:rPr lang="en-US" dirty="0">
                <a:hlinkClick r:id="rId3"/>
              </a:rPr>
              <a:t>John Chambers</a:t>
            </a:r>
            <a:r>
              <a:rPr lang="en-US" dirty="0"/>
              <a:t> - Stanford </a:t>
            </a:r>
          </a:p>
          <a:p>
            <a:r>
              <a:rPr lang="en-US" dirty="0">
                <a:hlinkClick r:id="rId4"/>
              </a:rPr>
              <a:t>Alison Hill </a:t>
            </a:r>
            <a:r>
              <a:rPr lang="en-US" dirty="0"/>
              <a:t>- Harvard</a:t>
            </a:r>
            <a:br>
              <a:rPr lang="en-US" dirty="0"/>
            </a:br>
            <a:r>
              <a:rPr lang="en-US" dirty="0">
                <a:hlinkClick r:id="rId5"/>
              </a:rPr>
              <a:t>Michael Kane</a:t>
            </a:r>
            <a:r>
              <a:rPr lang="en-US" dirty="0"/>
              <a:t> -  Yale </a:t>
            </a:r>
          </a:p>
          <a:p>
            <a:r>
              <a:rPr lang="en-US" dirty="0">
                <a:hlinkClick r:id="rId6"/>
              </a:rPr>
              <a:t>Chris Mentzel</a:t>
            </a:r>
            <a:r>
              <a:rPr lang="en-US" dirty="0"/>
              <a:t> - Stanford Data Science</a:t>
            </a:r>
            <a:br>
              <a:rPr lang="en-US" dirty="0"/>
            </a:br>
            <a:r>
              <a:rPr lang="en-US" dirty="0">
                <a:hlinkClick r:id="rId7"/>
              </a:rPr>
              <a:t>Balasubramanian Narasimhan</a:t>
            </a:r>
            <a:r>
              <a:rPr lang="en-US" dirty="0"/>
              <a:t> - Stanford</a:t>
            </a:r>
          </a:p>
          <a:p>
            <a:r>
              <a:rPr lang="en-US" dirty="0">
                <a:hlinkClick r:id="rId8"/>
              </a:rPr>
              <a:t>Joseph Rickert</a:t>
            </a:r>
            <a:r>
              <a:rPr lang="en-US" dirty="0"/>
              <a:t> - R Consortium</a:t>
            </a:r>
            <a:br>
              <a:rPr lang="en-US" dirty="0"/>
            </a:br>
            <a:endParaRPr lang="en-US" dirty="0"/>
          </a:p>
        </p:txBody>
      </p:sp>
    </p:spTree>
    <p:extLst>
      <p:ext uri="{BB962C8B-B14F-4D97-AF65-F5344CB8AC3E}">
        <p14:creationId xmlns:p14="http://schemas.microsoft.com/office/powerpoint/2010/main" val="205898917"/>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3246</TotalTime>
  <Words>672</Words>
  <Application>Microsoft Macintosh PowerPoint</Application>
  <PresentationFormat>On-screen Show (16:9)</PresentationFormat>
  <Paragraphs>104</Paragraphs>
  <Slides>16</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Helvetica Neue</vt:lpstr>
      <vt:lpstr>Helvetica Neue Light</vt:lpstr>
      <vt:lpstr>Roboto</vt:lpstr>
      <vt:lpstr>Geometric</vt:lpstr>
      <vt:lpstr>The R Consortium 2020: adapting to rapid change and global crisis.</vt:lpstr>
      <vt:lpstr>PowerPoint Presentation</vt:lpstr>
      <vt:lpstr>PowerPoint Presentation</vt:lpstr>
      <vt:lpstr>R – Ladies Global Meetups</vt:lpstr>
      <vt:lpstr>RUGS Program</vt:lpstr>
      <vt:lpstr>R-Hub: https://docs.r-hub.io/#package-builder Blog: https://blog.r-hub.io/</vt:lpstr>
      <vt:lpstr>PowerPoint Presentation</vt:lpstr>
      <vt:lpstr>The Validation Workflow</vt:lpstr>
      <vt:lpstr>The COVID-19 Data Forum</vt:lpstr>
      <vt:lpstr>First Webinar 5/14/2020</vt:lpstr>
      <vt:lpstr>COVID-19 Data Forum Event (Discussion)</vt:lpstr>
      <vt:lpstr>ISC Funding 2020 Part 1</vt:lpstr>
      <vt:lpstr>Virtual – but better</vt:lpstr>
      <vt:lpstr>Become a Member Today</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Joseph Rickert</cp:lastModifiedBy>
  <cp:revision>44</cp:revision>
  <dcterms:modified xsi:type="dcterms:W3CDTF">2020-06-17T21:41:44Z</dcterms:modified>
</cp:coreProperties>
</file>